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71" r:id="rId2"/>
    <p:sldId id="440" r:id="rId3"/>
    <p:sldId id="499" r:id="rId4"/>
    <p:sldId id="472" r:id="rId5"/>
    <p:sldId id="500" r:id="rId6"/>
    <p:sldId id="534" r:id="rId7"/>
    <p:sldId id="533" r:id="rId8"/>
    <p:sldId id="471" r:id="rId9"/>
    <p:sldId id="526" r:id="rId10"/>
    <p:sldId id="531" r:id="rId11"/>
    <p:sldId id="482" r:id="rId12"/>
    <p:sldId id="529" r:id="rId13"/>
    <p:sldId id="530" r:id="rId14"/>
    <p:sldId id="528" r:id="rId15"/>
    <p:sldId id="493" r:id="rId16"/>
    <p:sldId id="538" r:id="rId17"/>
    <p:sldId id="532" r:id="rId18"/>
    <p:sldId id="535" r:id="rId19"/>
    <p:sldId id="537" r:id="rId20"/>
    <p:sldId id="536" r:id="rId21"/>
  </p:sldIdLst>
  <p:sldSz cx="12801600" cy="9601200" type="A3"/>
  <p:notesSz cx="6858000" cy="9144000"/>
  <p:defaultTextStyle>
    <a:defPPr>
      <a:defRPr lang="ru-RU"/>
    </a:defPPr>
    <a:lvl1pPr algn="l" defTabSz="1279525" rtl="0" eaLnBrk="0" fontAlgn="base" hangingPunct="0">
      <a:spcBef>
        <a:spcPct val="0"/>
      </a:spcBef>
      <a:spcAft>
        <a:spcPct val="0"/>
      </a:spcAft>
      <a:defRPr sz="25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1pPr>
    <a:lvl2pPr marL="639763" indent="-182563" algn="l" defTabSz="1279525" rtl="0" eaLnBrk="0" fontAlgn="base" hangingPunct="0">
      <a:spcBef>
        <a:spcPct val="0"/>
      </a:spcBef>
      <a:spcAft>
        <a:spcPct val="0"/>
      </a:spcAft>
      <a:defRPr sz="25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2pPr>
    <a:lvl3pPr marL="1279525" indent="-365125" algn="l" defTabSz="1279525" rtl="0" eaLnBrk="0" fontAlgn="base" hangingPunct="0">
      <a:spcBef>
        <a:spcPct val="0"/>
      </a:spcBef>
      <a:spcAft>
        <a:spcPct val="0"/>
      </a:spcAft>
      <a:defRPr sz="25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3pPr>
    <a:lvl4pPr marL="1919288" indent="-547688" algn="l" defTabSz="1279525" rtl="0" eaLnBrk="0" fontAlgn="base" hangingPunct="0">
      <a:spcBef>
        <a:spcPct val="0"/>
      </a:spcBef>
      <a:spcAft>
        <a:spcPct val="0"/>
      </a:spcAft>
      <a:defRPr sz="25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4pPr>
    <a:lvl5pPr marL="2559050" indent="-730250" algn="l" defTabSz="1279525" rtl="0" eaLnBrk="0" fontAlgn="base" hangingPunct="0">
      <a:spcBef>
        <a:spcPct val="0"/>
      </a:spcBef>
      <a:spcAft>
        <a:spcPct val="0"/>
      </a:spcAft>
      <a:defRPr sz="25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5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5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5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5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024">
          <p15:clr>
            <a:srgbClr val="A4A3A4"/>
          </p15:clr>
        </p15:guide>
        <p15:guide id="2" pos="403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080"/>
    <a:srgbClr val="FFCC00"/>
    <a:srgbClr val="FF9900"/>
    <a:srgbClr val="FFFF00"/>
    <a:srgbClr val="33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15" autoAdjust="0"/>
    <p:restoredTop sz="94660" autoAdjust="0"/>
  </p:normalViewPr>
  <p:slideViewPr>
    <p:cSldViewPr>
      <p:cViewPr varScale="1">
        <p:scale>
          <a:sx n="59" d="100"/>
          <a:sy n="59" d="100"/>
        </p:scale>
        <p:origin x="84" y="798"/>
      </p:cViewPr>
      <p:guideLst>
        <p:guide orient="horz" pos="3024"/>
        <p:guide pos="40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77D3F238-C614-40C2-8D8F-A813427096D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556DAC7-86B4-4786-9D5F-08FEFD68961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B6EDAC0D-11B0-4E6F-821D-2996A798599E}" type="datetimeFigureOut">
              <a:rPr lang="ru-RU"/>
              <a:pPr>
                <a:defRPr/>
              </a:pPr>
              <a:t>26.04.2019</a:t>
            </a:fld>
            <a:endParaRPr lang="ru-RU"/>
          </a:p>
        </p:txBody>
      </p:sp>
      <p:sp>
        <p:nvSpPr>
          <p:cNvPr id="4" name="Образ слайда 3">
            <a:extLst>
              <a:ext uri="{FF2B5EF4-FFF2-40B4-BE49-F238E27FC236}">
                <a16:creationId xmlns:a16="http://schemas.microsoft.com/office/drawing/2014/main" id="{2C9C6A18-0034-4AB8-BC2D-0821DB66FB4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>
            <a:extLst>
              <a:ext uri="{FF2B5EF4-FFF2-40B4-BE49-F238E27FC236}">
                <a16:creationId xmlns:a16="http://schemas.microsoft.com/office/drawing/2014/main" id="{DFCF1C4C-BD57-47D8-80B6-41357DEA66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9530F82-5E34-4B95-ABC9-5FF5F3AE4E2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6E2EB34-6394-435C-9078-5498CFEC12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9E5D689-A730-4449-9100-70D6A780AF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01966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60120" y="2982596"/>
            <a:ext cx="10881360" cy="205803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0240" y="5440680"/>
            <a:ext cx="8961120" cy="24536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0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6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80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20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C171202-5E11-4FD1-98FB-E84B93227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4A19D-69D7-4370-8DD0-A5FA75098B69}" type="datetimeFigureOut">
              <a:rPr lang="ru-RU"/>
              <a:pPr>
                <a:defRPr/>
              </a:pPr>
              <a:t>26.04.2019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49B09DF-8E34-47C7-91BB-2E5C92397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C39DCFE-B8DF-4510-A475-249856C65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442BF8-2448-4CC8-A43E-D473A0BBC2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609171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C171202-5E11-4FD1-98FB-E84B93227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BE37C2-A0E6-475D-916C-39ED7CFEB319}" type="datetimeFigureOut">
              <a:rPr lang="ru-RU"/>
              <a:pPr>
                <a:defRPr/>
              </a:pPr>
              <a:t>26.04.2019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49B09DF-8E34-47C7-91BB-2E5C92397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C39DCFE-B8DF-4510-A475-249856C65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0DD2E-4C6A-43BE-8964-E3DD9C284A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826672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281160" y="384494"/>
            <a:ext cx="2880360" cy="81921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40080" y="384494"/>
            <a:ext cx="8427720" cy="819213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C171202-5E11-4FD1-98FB-E84B93227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C80F0D-12F1-4015-AB9C-5F117E0F843E}" type="datetimeFigureOut">
              <a:rPr lang="ru-RU"/>
              <a:pPr>
                <a:defRPr/>
              </a:pPr>
              <a:t>26.04.2019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49B09DF-8E34-47C7-91BB-2E5C92397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C39DCFE-B8DF-4510-A475-249856C65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3AFCD2-B6D8-46CC-9848-F021BD2B87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90324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C171202-5E11-4FD1-98FB-E84B93227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A593E-2027-4B67-9318-9E48E6FE01A3}" type="datetimeFigureOut">
              <a:rPr lang="ru-RU"/>
              <a:pPr>
                <a:defRPr/>
              </a:pPr>
              <a:t>26.04.2019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49B09DF-8E34-47C7-91BB-2E5C92397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C39DCFE-B8DF-4510-A475-249856C65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5A00B-E77C-42CB-A400-89BA790C82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98003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1238" y="6169661"/>
            <a:ext cx="10881360" cy="1906905"/>
          </a:xfrm>
        </p:spPr>
        <p:txBody>
          <a:bodyPr anchor="t"/>
          <a:lstStyle>
            <a:lvl1pPr algn="l">
              <a:defRPr sz="56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11238" y="4069399"/>
            <a:ext cx="10881360" cy="2100262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4008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C171202-5E11-4FD1-98FB-E84B93227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A92E2-C1BE-46CB-80BD-98BB138D663F}" type="datetimeFigureOut">
              <a:rPr lang="ru-RU"/>
              <a:pPr>
                <a:defRPr/>
              </a:pPr>
              <a:t>26.04.2019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49B09DF-8E34-47C7-91BB-2E5C92397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C39DCFE-B8DF-4510-A475-249856C65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577B8-2D6B-46E1-BFD9-34415474C3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88936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40080" y="2240281"/>
            <a:ext cx="5654040" cy="6336348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07480" y="2240281"/>
            <a:ext cx="5654040" cy="6336348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CC171202-5E11-4FD1-98FB-E84B93227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BAD55-223E-48F9-9DE7-5B29165F76AC}" type="datetimeFigureOut">
              <a:rPr lang="ru-RU"/>
              <a:pPr>
                <a:defRPr/>
              </a:pPr>
              <a:t>26.04.2019</a:t>
            </a:fld>
            <a:endParaRPr lang="ru-RU" dirty="0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049B09DF-8E34-47C7-91BB-2E5C92397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EC39DCFE-B8DF-4510-A475-249856C65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7F78D-D1C4-415A-B554-9FF504859E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45333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0080" y="2149158"/>
            <a:ext cx="5656263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40080" y="3044825"/>
            <a:ext cx="5656263" cy="5531803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503036" y="2149158"/>
            <a:ext cx="5658485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503036" y="3044825"/>
            <a:ext cx="5658485" cy="5531803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>
            <a:extLst>
              <a:ext uri="{FF2B5EF4-FFF2-40B4-BE49-F238E27FC236}">
                <a16:creationId xmlns:a16="http://schemas.microsoft.com/office/drawing/2014/main" id="{CC171202-5E11-4FD1-98FB-E84B93227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EB6D8-F04F-493D-9144-B7CAC4549126}" type="datetimeFigureOut">
              <a:rPr lang="ru-RU"/>
              <a:pPr>
                <a:defRPr/>
              </a:pPr>
              <a:t>26.04.2019</a:t>
            </a:fld>
            <a:endParaRPr lang="ru-RU" dirty="0"/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:a16="http://schemas.microsoft.com/office/drawing/2014/main" id="{049B09DF-8E34-47C7-91BB-2E5C92397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id="{EC39DCFE-B8DF-4510-A475-249856C65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A73A5-8130-42A8-875C-DC1781481F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99970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>
            <a:extLst>
              <a:ext uri="{FF2B5EF4-FFF2-40B4-BE49-F238E27FC236}">
                <a16:creationId xmlns:a16="http://schemas.microsoft.com/office/drawing/2014/main" id="{CC171202-5E11-4FD1-98FB-E84B93227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DF325-5E6A-43B3-9774-04F6D1485912}" type="datetimeFigureOut">
              <a:rPr lang="ru-RU"/>
              <a:pPr>
                <a:defRPr/>
              </a:pPr>
              <a:t>26.04.2019</a:t>
            </a:fld>
            <a:endParaRPr lang="ru-RU" dirty="0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id="{049B09DF-8E34-47C7-91BB-2E5C92397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EC39DCFE-B8DF-4510-A475-249856C65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726CE-B686-4EF1-811B-00C2832D7A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51863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>
                <a16:creationId xmlns:a16="http://schemas.microsoft.com/office/drawing/2014/main" id="{CC171202-5E11-4FD1-98FB-E84B93227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A9AC4-FAB6-466D-937E-2A9FD4059807}" type="datetimeFigureOut">
              <a:rPr lang="ru-RU"/>
              <a:pPr>
                <a:defRPr/>
              </a:pPr>
              <a:t>26.04.2019</a:t>
            </a:fld>
            <a:endParaRPr lang="ru-RU" dirty="0"/>
          </a:p>
        </p:txBody>
      </p:sp>
      <p:sp>
        <p:nvSpPr>
          <p:cNvPr id="3" name="Нижний колонтитул 4">
            <a:extLst>
              <a:ext uri="{FF2B5EF4-FFF2-40B4-BE49-F238E27FC236}">
                <a16:creationId xmlns:a16="http://schemas.microsoft.com/office/drawing/2014/main" id="{049B09DF-8E34-47C7-91BB-2E5C92397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id="{EC39DCFE-B8DF-4510-A475-249856C65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4DEF7-6F07-4FD7-99B4-B7F45E02AA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77254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0081" y="382270"/>
            <a:ext cx="4211638" cy="162687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5070" y="382271"/>
            <a:ext cx="7156450" cy="8194358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40081" y="2009141"/>
            <a:ext cx="4211638" cy="6567488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CC171202-5E11-4FD1-98FB-E84B93227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5E63F2-511D-4934-B6B8-E21C76319B4B}" type="datetimeFigureOut">
              <a:rPr lang="ru-RU"/>
              <a:pPr>
                <a:defRPr/>
              </a:pPr>
              <a:t>26.04.2019</a:t>
            </a:fld>
            <a:endParaRPr lang="ru-RU" dirty="0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049B09DF-8E34-47C7-91BB-2E5C92397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EC39DCFE-B8DF-4510-A475-249856C65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A0D71-806D-4227-97A9-F4B483B7CB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88580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9203" y="6720840"/>
            <a:ext cx="7680960" cy="793433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509203" y="857885"/>
            <a:ext cx="7680960" cy="5760720"/>
          </a:xfrm>
        </p:spPr>
        <p:txBody>
          <a:bodyPr rtlCol="0">
            <a:normAutofit/>
          </a:bodyPr>
          <a:lstStyle>
            <a:lvl1pPr marL="0" indent="0">
              <a:buNone/>
              <a:defRPr sz="4500"/>
            </a:lvl1pPr>
            <a:lvl2pPr marL="640080" indent="0">
              <a:buNone/>
              <a:defRPr sz="3900"/>
            </a:lvl2pPr>
            <a:lvl3pPr marL="1280160" indent="0">
              <a:buNone/>
              <a:defRPr sz="340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09203" y="7514273"/>
            <a:ext cx="7680960" cy="1126807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CC171202-5E11-4FD1-98FB-E84B93227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CEFDD-9224-49AB-9061-AE130C5DDB1C}" type="datetimeFigureOut">
              <a:rPr lang="ru-RU"/>
              <a:pPr>
                <a:defRPr/>
              </a:pPr>
              <a:t>26.04.2019</a:t>
            </a:fld>
            <a:endParaRPr lang="ru-RU" dirty="0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049B09DF-8E34-47C7-91BB-2E5C92397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EC39DCFE-B8DF-4510-A475-249856C65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DA5ED-D58B-4111-9FFB-61A219F311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5261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lum contrast="10000"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39763" y="384175"/>
            <a:ext cx="1152207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8016" tIns="64008" rIns="128016" bIns="6400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39763" y="2239963"/>
            <a:ext cx="11522075" cy="633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8016" tIns="64008" rIns="128016" bIns="640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C171202-5E11-4FD1-98FB-E84B93227A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9763" y="8899525"/>
            <a:ext cx="2987675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l" defTabSz="1280160" eaLnBrk="1" fontAlgn="auto" hangingPunct="1">
              <a:spcBef>
                <a:spcPts val="0"/>
              </a:spcBef>
              <a:spcAft>
                <a:spcPts val="0"/>
              </a:spcAft>
              <a:defRPr sz="17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98FEFDF-E1E5-45FE-994E-653BAF9BD187}" type="datetimeFigureOut">
              <a:rPr lang="ru-RU"/>
              <a:pPr>
                <a:defRPr/>
              </a:pPr>
              <a:t>26.04.2019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49B09DF-8E34-47C7-91BB-2E5C923971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73563" y="8899525"/>
            <a:ext cx="4054475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ctr" defTabSz="1280160" eaLnBrk="1" fontAlgn="auto" hangingPunct="1">
              <a:spcBef>
                <a:spcPts val="0"/>
              </a:spcBef>
              <a:spcAft>
                <a:spcPts val="0"/>
              </a:spcAft>
              <a:defRPr sz="17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C39DCFE-B8DF-4510-A475-249856C655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74163" y="8899525"/>
            <a:ext cx="2987675" cy="511175"/>
          </a:xfrm>
          <a:prstGeom prst="rect">
            <a:avLst/>
          </a:prstGeom>
        </p:spPr>
        <p:txBody>
          <a:bodyPr vert="horz" wrap="square" lIns="128016" tIns="64008" rIns="128016" bIns="6400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7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5BDB2D-BBFD-4DE4-A80B-584D6AD388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79525" rtl="0" eaLnBrk="0" fontAlgn="base" hangingPunct="0">
        <a:spcBef>
          <a:spcPct val="0"/>
        </a:spcBef>
        <a:spcAft>
          <a:spcPct val="0"/>
        </a:spcAft>
        <a:defRPr sz="6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1"/>
          </a:solidFill>
          <a:latin typeface="Calibri" panose="020F0502020204030204" pitchFamily="34" charset="0"/>
        </a:defRPr>
      </a:lvl2pPr>
      <a:lvl3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1"/>
          </a:solidFill>
          <a:latin typeface="Calibri" panose="020F0502020204030204" pitchFamily="34" charset="0"/>
        </a:defRPr>
      </a:lvl3pPr>
      <a:lvl4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1"/>
          </a:solidFill>
          <a:latin typeface="Calibri" panose="020F0502020204030204" pitchFamily="34" charset="0"/>
        </a:defRPr>
      </a:lvl4pPr>
      <a:lvl5pPr algn="ctr" defTabSz="1279525" rtl="0" eaLnBrk="0" fontAlgn="base" hangingPunct="0">
        <a:spcBef>
          <a:spcPct val="0"/>
        </a:spcBef>
        <a:spcAft>
          <a:spcPct val="0"/>
        </a:spcAft>
        <a:defRPr sz="6200">
          <a:solidFill>
            <a:schemeClr val="tx1"/>
          </a:solidFill>
          <a:latin typeface="Calibri" panose="020F0502020204030204" pitchFamily="34" charset="0"/>
        </a:defRPr>
      </a:lvl5pPr>
      <a:lvl6pPr marL="4572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1"/>
          </a:solidFill>
          <a:latin typeface="Calibri" panose="020F0502020204030204" pitchFamily="34" charset="0"/>
        </a:defRPr>
      </a:lvl6pPr>
      <a:lvl7pPr marL="9144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1"/>
          </a:solidFill>
          <a:latin typeface="Calibri" panose="020F0502020204030204" pitchFamily="34" charset="0"/>
        </a:defRPr>
      </a:lvl7pPr>
      <a:lvl8pPr marL="13716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1"/>
          </a:solidFill>
          <a:latin typeface="Calibri" panose="020F0502020204030204" pitchFamily="34" charset="0"/>
        </a:defRPr>
      </a:lvl8pPr>
      <a:lvl9pPr marL="1828800" algn="ctr" defTabSz="1279525" rtl="0" fontAlgn="base">
        <a:spcBef>
          <a:spcPct val="0"/>
        </a:spcBef>
        <a:spcAft>
          <a:spcPct val="0"/>
        </a:spcAft>
        <a:defRPr sz="62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479425" indent="-479425" algn="l" defTabSz="127952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39813" indent="-400050" algn="l" defTabSz="127952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19088" algn="l" defTabSz="127952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39963" indent="-319088" algn="l" defTabSz="127952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9725" indent="-319088" algn="l" defTabSz="127952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g"/><Relationship Id="rId4" Type="http://schemas.openxmlformats.org/officeDocument/2006/relationships/image" Target="../media/image4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g"/><Relationship Id="rId5" Type="http://schemas.openxmlformats.org/officeDocument/2006/relationships/image" Target="../media/image51.jpg"/><Relationship Id="rId4" Type="http://schemas.openxmlformats.org/officeDocument/2006/relationships/image" Target="../media/image50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7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g"/><Relationship Id="rId5" Type="http://schemas.openxmlformats.org/officeDocument/2006/relationships/image" Target="../media/image59.jpg"/><Relationship Id="rId4" Type="http://schemas.openxmlformats.org/officeDocument/2006/relationships/image" Target="../media/image5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69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7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33.png"/><Relationship Id="rId7" Type="http://schemas.openxmlformats.org/officeDocument/2006/relationships/image" Target="../media/image3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SCN0289">
            <a:extLst>
              <a:ext uri="{FF2B5EF4-FFF2-40B4-BE49-F238E27FC236}">
                <a16:creationId xmlns:a16="http://schemas.microsoft.com/office/drawing/2014/main" id="{86F802AA-B677-45BF-BC3A-0821598A19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343496" y="1488232"/>
            <a:ext cx="12178704" cy="8291426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ffectLst>
            <a:outerShdw blurRad="50800" dist="50800" dir="5400000" algn="ctr" rotWithShape="0">
              <a:srgbClr val="000000"/>
            </a:outerShdw>
            <a:softEdge rad="850900"/>
          </a:effectLst>
          <a:extLst/>
        </p:spPr>
      </p:pic>
      <p:sp>
        <p:nvSpPr>
          <p:cNvPr id="2" name="TextBox 3">
            <a:extLst>
              <a:ext uri="{FF2B5EF4-FFF2-40B4-BE49-F238E27FC236}">
                <a16:creationId xmlns:a16="http://schemas.microsoft.com/office/drawing/2014/main" id="{CAE1B18C-9150-496A-9045-303091EEFE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7095587"/>
            <a:ext cx="12801600" cy="1975926"/>
          </a:xfrm>
          <a:prstGeom prst="rect">
            <a:avLst/>
          </a:prstGeom>
          <a:solidFill>
            <a:schemeClr val="accent1">
              <a:alpha val="5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8016" tIns="64008" rIns="128016" bIns="64008" anchor="ctr">
            <a:spAutoFit/>
          </a:bodyPr>
          <a:lstStyle>
            <a:lvl1pPr algn="l">
              <a:defRPr sz="2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l">
              <a:defRPr sz="2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l">
              <a:defRPr sz="2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l">
              <a:defRPr sz="2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l">
              <a:defRPr sz="2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79525" fontAlgn="base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79525" fontAlgn="base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79525" fontAlgn="base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79525" fontAlgn="base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КЛУБ </a:t>
            </a:r>
          </a:p>
          <a:p>
            <a:pPr algn="ctr" eaLnBrk="1" hangingPunct="1">
              <a:defRPr/>
            </a:pPr>
            <a:r>
              <a:rPr lang="ru-RU" alt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ДОБРОВОЛЬНОЙ ПОЖАРНОЙ ОХРАНЫ </a:t>
            </a:r>
          </a:p>
          <a:p>
            <a:pPr algn="ctr" eaLnBrk="1" hangingPunct="1">
              <a:defRPr/>
            </a:pPr>
            <a:r>
              <a:rPr lang="ru-RU" alt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«ПОЖАРНЫЙ»</a:t>
            </a: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9D6C9CDC-5667-4264-9EDC-86ED3309EB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0321" y="-13833"/>
            <a:ext cx="10721280" cy="2591479"/>
          </a:xfrm>
          <a:prstGeom prst="rect">
            <a:avLst/>
          </a:prstGeom>
          <a:solidFill>
            <a:schemeClr val="accent1">
              <a:alpha val="53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8016" tIns="64008" rIns="128016" bIns="64008" anchor="ctr">
            <a:spAutoFit/>
          </a:bodyPr>
          <a:lstStyle>
            <a:lvl1pPr algn="l">
              <a:defRPr sz="2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algn="l">
              <a:defRPr sz="2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l">
              <a:defRPr sz="2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l">
              <a:defRPr sz="2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l">
              <a:defRPr sz="2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279525" fontAlgn="base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279525" fontAlgn="base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279525" fontAlgn="base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279525" fontAlgn="base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</a:t>
            </a:r>
          </a:p>
          <a:p>
            <a:pPr algn="ctr" eaLnBrk="1" hangingPunct="1">
              <a:defRPr/>
            </a:pPr>
            <a:r>
              <a:rPr lang="ru-RU" alt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ПОЖАРНО-СПАСАТЕЛЬНОЙ </a:t>
            </a:r>
          </a:p>
          <a:p>
            <a:pPr algn="ctr" eaLnBrk="1" hangingPunct="1">
              <a:defRPr/>
            </a:pPr>
            <a:r>
              <a:rPr lang="ru-RU" alt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ЧАСТИ № 17 </a:t>
            </a:r>
          </a:p>
          <a:p>
            <a:pPr algn="ctr" eaLnBrk="1" hangingPunct="1">
              <a:defRPr/>
            </a:pPr>
            <a:r>
              <a:rPr lang="ru-RU" alt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ФГКУ «2 отряд ФПС по Удмуртской Республике»</a:t>
            </a:r>
          </a:p>
          <a:p>
            <a:pPr algn="ctr" eaLnBrk="1" hangingPunct="1">
              <a:defRPr/>
            </a:pPr>
            <a:r>
              <a:rPr lang="ru-RU" alt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г. Глазов</a:t>
            </a:r>
          </a:p>
        </p:txBody>
      </p:sp>
      <p:pic>
        <p:nvPicPr>
          <p:cNvPr id="3078" name="Picture 7" descr="66158747_483pxEmblem_of_the_Russian_Ministry_of_Extraordinary_Situations_smal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9352" y="45889"/>
            <a:ext cx="1392237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Admin\Desktop\755228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0" y="0"/>
            <a:ext cx="2080320" cy="258092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sx="28000" sy="28000" algn="ctr" rotWithShape="0">
              <a:srgbClr val="000000">
                <a:alpha val="43137"/>
              </a:srgbClr>
            </a:outerShdw>
            <a:reflection endPos="0" dir="5400000" sy="-100000" algn="bl" rotWithShape="0"/>
            <a:softEdge rad="381000"/>
          </a:effectLst>
        </p:spPr>
      </p:pic>
      <p:sp>
        <p:nvSpPr>
          <p:cNvPr id="8" name="Круглая лента лицом вниз 7"/>
          <p:cNvSpPr/>
          <p:nvPr/>
        </p:nvSpPr>
        <p:spPr>
          <a:xfrm>
            <a:off x="27558" y="2352328"/>
            <a:ext cx="2008312" cy="648072"/>
          </a:xfrm>
          <a:prstGeom prst="ellipseRibbon">
            <a:avLst>
              <a:gd name="adj1" fmla="val 33819"/>
              <a:gd name="adj2" fmla="val 70868"/>
              <a:gd name="adj3" fmla="val 18379"/>
            </a:avLst>
          </a:prstGeom>
          <a:ln w="9525">
            <a:solidFill>
              <a:schemeClr val="tx2">
                <a:lumMod val="75000"/>
              </a:schemeClr>
            </a:solidFill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Клуб ДПО «ПОЖАРНЫЙ»</a:t>
            </a:r>
            <a:endParaRPr lang="ru-RU" sz="1100" dirty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0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7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4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2089150" y="-16531"/>
            <a:ext cx="10712450" cy="1114151"/>
          </a:xfrm>
          <a:prstGeom prst="rect">
            <a:avLst/>
          </a:prstGeom>
          <a:solidFill>
            <a:schemeClr val="accent1">
              <a:alpha val="5294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8016" tIns="64008" rIns="128016" bIns="64008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45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9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занятий 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месячника безопасности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общеобразовательных 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учреждениях «Осторожно Газ».</a:t>
            </a:r>
            <a:endParaRPr lang="ru-RU" altLang="ru-RU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193" y="5808712"/>
            <a:ext cx="4238543" cy="3078844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6864" y="5808712"/>
            <a:ext cx="4320479" cy="3078844"/>
          </a:xfrm>
          <a:prstGeom prst="rect">
            <a:avLst/>
          </a:prstGeom>
          <a:effectLst>
            <a:softEdge rad="889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2568" y="1920280"/>
            <a:ext cx="4320480" cy="3240360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11" name="Picture 2" descr="C:\Users\Admin\Desktop\755228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0" y="0"/>
            <a:ext cx="2080320" cy="258092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sx="28000" sy="28000" algn="ctr" rotWithShape="0">
              <a:srgbClr val="000000">
                <a:alpha val="43137"/>
              </a:srgbClr>
            </a:outerShdw>
            <a:reflection endPos="0" dir="5400000" sy="-100000" algn="bl" rotWithShape="0"/>
            <a:softEdge rad="381000"/>
          </a:effectLst>
        </p:spPr>
      </p:pic>
      <p:sp>
        <p:nvSpPr>
          <p:cNvPr id="12" name="Круглая лента лицом вниз 11"/>
          <p:cNvSpPr/>
          <p:nvPr/>
        </p:nvSpPr>
        <p:spPr>
          <a:xfrm>
            <a:off x="27558" y="2352328"/>
            <a:ext cx="2008312" cy="648072"/>
          </a:xfrm>
          <a:prstGeom prst="ellipseRibbon">
            <a:avLst>
              <a:gd name="adj1" fmla="val 33819"/>
              <a:gd name="adj2" fmla="val 70868"/>
              <a:gd name="adj3" fmla="val 18379"/>
            </a:avLst>
          </a:prstGeom>
          <a:ln w="9525">
            <a:solidFill>
              <a:schemeClr val="tx2">
                <a:lumMod val="75000"/>
              </a:schemeClr>
            </a:solidFill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Клуб ДПО «ПОЖАРНЫЙ»</a:t>
            </a:r>
            <a:endParaRPr lang="ru-RU" sz="1100" dirty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2079625" y="0"/>
            <a:ext cx="10721975" cy="1128192"/>
          </a:xfrm>
          <a:prstGeom prst="rect">
            <a:avLst/>
          </a:prstGeom>
          <a:solidFill>
            <a:schemeClr val="accent1">
              <a:alpha val="5294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16" tIns="64008" rIns="128016" bIns="64008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45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9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2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Организация проведения Всероссийских открытых уроков по «Основам безопасности жизнедеятельности</a:t>
            </a:r>
            <a:r>
              <a:rPr lang="ru-RU" alt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»</a:t>
            </a:r>
            <a:endParaRPr lang="ru-RU" altLang="ru-RU" sz="3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8176" y="1848272"/>
            <a:ext cx="5032648" cy="3355099"/>
          </a:xfrm>
          <a:prstGeom prst="rect">
            <a:avLst/>
          </a:prstGeom>
          <a:effectLst>
            <a:softEdge rad="762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8176" y="5520680"/>
            <a:ext cx="4995067" cy="3746300"/>
          </a:xfrm>
          <a:prstGeom prst="rect">
            <a:avLst/>
          </a:prstGeom>
          <a:effectLst>
            <a:softEdge rad="889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407" y="5531866"/>
            <a:ext cx="4997474" cy="374810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406" y="1866733"/>
            <a:ext cx="5004957" cy="3336638"/>
          </a:xfrm>
          <a:prstGeom prst="rect">
            <a:avLst/>
          </a:prstGeom>
          <a:effectLst>
            <a:softEdge rad="76200"/>
          </a:effectLst>
        </p:spPr>
      </p:pic>
      <p:pic>
        <p:nvPicPr>
          <p:cNvPr id="10" name="Picture 2" descr="C:\Users\Admin\Desktop\755228.jpg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0" y="0"/>
            <a:ext cx="2080320" cy="258092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sx="28000" sy="28000" algn="ctr" rotWithShape="0">
              <a:srgbClr val="000000">
                <a:alpha val="43137"/>
              </a:srgbClr>
            </a:outerShdw>
            <a:reflection endPos="0" dir="5400000" sy="-100000" algn="bl" rotWithShape="0"/>
            <a:softEdge rad="381000"/>
          </a:effectLst>
        </p:spPr>
      </p:pic>
      <p:sp>
        <p:nvSpPr>
          <p:cNvPr id="11" name="Круглая лента лицом вниз 10"/>
          <p:cNvSpPr/>
          <p:nvPr/>
        </p:nvSpPr>
        <p:spPr>
          <a:xfrm>
            <a:off x="27558" y="2352328"/>
            <a:ext cx="2008312" cy="648072"/>
          </a:xfrm>
          <a:prstGeom prst="ellipseRibbon">
            <a:avLst>
              <a:gd name="adj1" fmla="val 33819"/>
              <a:gd name="adj2" fmla="val 70868"/>
              <a:gd name="adj3" fmla="val 18379"/>
            </a:avLst>
          </a:prstGeom>
          <a:ln w="9525">
            <a:solidFill>
              <a:schemeClr val="tx2">
                <a:lumMod val="75000"/>
              </a:schemeClr>
            </a:solidFill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Клуб ДПО «ПОЖАРНЫЙ»</a:t>
            </a:r>
            <a:endParaRPr lang="ru-RU" sz="1100" dirty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1720850" y="-8753"/>
            <a:ext cx="11080750" cy="1606594"/>
          </a:xfrm>
          <a:prstGeom prst="rect">
            <a:avLst/>
          </a:prstGeom>
          <a:solidFill>
            <a:schemeClr val="accent1">
              <a:alpha val="5294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16" tIns="64008" rIns="128016" bIns="64008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45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9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2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Участие в проведении Всероссийского героико-патриотического фестиваля детского и юношеского творчества «Звезда спасения»</a:t>
            </a:r>
            <a:r>
              <a:rPr lang="ru-RU" altLang="ru-RU" sz="2800" b="1" i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344" y="2208312"/>
            <a:ext cx="4456584" cy="334243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6903" y="2207946"/>
            <a:ext cx="4457071" cy="334280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608" y="5808712"/>
            <a:ext cx="4457071" cy="3342803"/>
          </a:xfrm>
          <a:prstGeom prst="rect">
            <a:avLst/>
          </a:prstGeom>
          <a:effectLst>
            <a:softEdge rad="88900"/>
          </a:effectLst>
        </p:spPr>
      </p:pic>
      <p:pic>
        <p:nvPicPr>
          <p:cNvPr id="11" name="Picture 2" descr="C:\Users\Admin\Desktop\755228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0" y="0"/>
            <a:ext cx="2080320" cy="258092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sx="28000" sy="28000" algn="ctr" rotWithShape="0">
              <a:srgbClr val="000000">
                <a:alpha val="43137"/>
              </a:srgbClr>
            </a:outerShdw>
            <a:reflection endPos="0" dir="5400000" sy="-100000" algn="bl" rotWithShape="0"/>
            <a:softEdge rad="381000"/>
          </a:effectLst>
        </p:spPr>
      </p:pic>
      <p:sp>
        <p:nvSpPr>
          <p:cNvPr id="12" name="Круглая лента лицом вниз 11"/>
          <p:cNvSpPr/>
          <p:nvPr/>
        </p:nvSpPr>
        <p:spPr>
          <a:xfrm>
            <a:off x="27558" y="2352328"/>
            <a:ext cx="2008312" cy="648072"/>
          </a:xfrm>
          <a:prstGeom prst="ellipseRibbon">
            <a:avLst>
              <a:gd name="adj1" fmla="val 33819"/>
              <a:gd name="adj2" fmla="val 70868"/>
              <a:gd name="adj3" fmla="val 18379"/>
            </a:avLst>
          </a:prstGeom>
          <a:ln w="9525">
            <a:solidFill>
              <a:schemeClr val="tx2">
                <a:lumMod val="75000"/>
              </a:schemeClr>
            </a:solidFill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Клуб ДПО «ПОЖАРНЫЙ»</a:t>
            </a:r>
            <a:endParaRPr lang="ru-RU" sz="1100" dirty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1720850" y="-8753"/>
            <a:ext cx="11080750" cy="1606594"/>
          </a:xfrm>
          <a:prstGeom prst="rect">
            <a:avLst/>
          </a:prstGeom>
          <a:solidFill>
            <a:schemeClr val="accent1">
              <a:alpha val="5294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16" tIns="64008" rIns="128016" bIns="64008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45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9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2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Участие в проведении Всероссийского героико-патриотического фестиваля детского и юношеского творчества «Звезда спасения»</a:t>
            </a:r>
            <a:r>
              <a:rPr lang="ru-RU" altLang="ru-RU" sz="2800" b="1" i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12" name="Picture 2" descr="C:\Users\Admin\Desktop\755228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0" y="0"/>
            <a:ext cx="2080320" cy="258092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sx="28000" sy="28000" algn="ctr" rotWithShape="0">
              <a:srgbClr val="000000">
                <a:alpha val="43137"/>
              </a:srgbClr>
            </a:outerShdw>
            <a:reflection endPos="0" dir="5400000" sy="-100000" algn="bl" rotWithShape="0"/>
            <a:softEdge rad="381000"/>
          </a:effectLst>
        </p:spPr>
      </p:pic>
      <p:sp>
        <p:nvSpPr>
          <p:cNvPr id="13" name="Круглая лента лицом вниз 12"/>
          <p:cNvSpPr/>
          <p:nvPr/>
        </p:nvSpPr>
        <p:spPr>
          <a:xfrm>
            <a:off x="27558" y="2352328"/>
            <a:ext cx="2008312" cy="648072"/>
          </a:xfrm>
          <a:prstGeom prst="ellipseRibbon">
            <a:avLst>
              <a:gd name="adj1" fmla="val 33819"/>
              <a:gd name="adj2" fmla="val 70868"/>
              <a:gd name="adj3" fmla="val 18379"/>
            </a:avLst>
          </a:prstGeom>
          <a:ln w="9525">
            <a:solidFill>
              <a:schemeClr val="tx2">
                <a:lumMod val="75000"/>
              </a:schemeClr>
            </a:solidFill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Клуб ДПО «ПОЖАРНЫЙ»</a:t>
            </a:r>
            <a:endParaRPr lang="ru-RU" sz="1100" dirty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160" y="3340129"/>
            <a:ext cx="5472608" cy="4104456"/>
          </a:xfrm>
          <a:prstGeom prst="rect">
            <a:avLst/>
          </a:prstGeom>
          <a:effectLst>
            <a:softEdge rad="889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6824" y="1920280"/>
            <a:ext cx="5265208" cy="7020277"/>
          </a:xfrm>
          <a:prstGeom prst="rect">
            <a:avLst/>
          </a:prstGeom>
          <a:effectLst>
            <a:softEdge rad="190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2035870" y="-8753"/>
            <a:ext cx="10765730" cy="1606594"/>
          </a:xfrm>
          <a:prstGeom prst="rect">
            <a:avLst/>
          </a:prstGeom>
          <a:solidFill>
            <a:schemeClr val="accent1">
              <a:alpha val="5294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8016" tIns="64008" rIns="128016" bIns="64008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45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9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2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Участие в проведении Всероссийского героико-патриотического фестиваля детского и юношеского творчества «Звезда спасения»</a:t>
            </a:r>
            <a:r>
              <a:rPr lang="ru-RU" altLang="ru-RU" sz="2800" b="1" i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12" name="Picture 2" descr="C:\Users\Admin\Desktop\755228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0" y="0"/>
            <a:ext cx="2080320" cy="258092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sx="28000" sy="28000" algn="ctr" rotWithShape="0">
              <a:srgbClr val="000000">
                <a:alpha val="43137"/>
              </a:srgbClr>
            </a:outerShdw>
            <a:reflection endPos="0" dir="5400000" sy="-100000" algn="bl" rotWithShape="0"/>
            <a:softEdge rad="381000"/>
          </a:effectLst>
        </p:spPr>
      </p:pic>
      <p:sp>
        <p:nvSpPr>
          <p:cNvPr id="13" name="Круглая лента лицом вниз 12"/>
          <p:cNvSpPr/>
          <p:nvPr/>
        </p:nvSpPr>
        <p:spPr>
          <a:xfrm>
            <a:off x="27558" y="2352328"/>
            <a:ext cx="2008312" cy="648072"/>
          </a:xfrm>
          <a:prstGeom prst="ellipseRibbon">
            <a:avLst>
              <a:gd name="adj1" fmla="val 33819"/>
              <a:gd name="adj2" fmla="val 70868"/>
              <a:gd name="adj3" fmla="val 18379"/>
            </a:avLst>
          </a:prstGeom>
          <a:ln w="9525">
            <a:solidFill>
              <a:schemeClr val="tx2">
                <a:lumMod val="75000"/>
              </a:schemeClr>
            </a:solidFill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Клуб ДПО «ПОЖАРНЫЙ»</a:t>
            </a:r>
            <a:endParaRPr lang="ru-RU" sz="1100" dirty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411" y="5736703"/>
            <a:ext cx="4796269" cy="3597202"/>
          </a:xfrm>
          <a:prstGeom prst="rect">
            <a:avLst/>
          </a:prstGeom>
          <a:effectLst>
            <a:softEdge rad="889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4896" y="5736703"/>
            <a:ext cx="4796268" cy="3597201"/>
          </a:xfrm>
          <a:prstGeom prst="rect">
            <a:avLst/>
          </a:prstGeom>
          <a:effectLst>
            <a:softEdge rad="1016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504" y="1791054"/>
            <a:ext cx="4744623" cy="3558467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2089150" y="98537"/>
            <a:ext cx="10712450" cy="1421928"/>
          </a:xfrm>
          <a:prstGeom prst="rect">
            <a:avLst/>
          </a:prstGeom>
          <a:solidFill>
            <a:schemeClr val="accent1">
              <a:alpha val="5294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8016" tIns="64008" rIns="128016" bIns="64008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45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9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Профилактика </a:t>
            </a:r>
            <a:r>
              <a:rPr lang="ru-RU" alt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пожаров на праздничных мероприятиях с демонстрацией современной техники и приемов работы с первичными средствами тушения «Масленица 2019»</a:t>
            </a:r>
            <a:endParaRPr lang="ru-RU" altLang="ru-RU" sz="28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8157" y="1702207"/>
            <a:ext cx="4960640" cy="372048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5375" y="5618035"/>
            <a:ext cx="4968552" cy="3726414"/>
          </a:xfrm>
          <a:prstGeom prst="rect">
            <a:avLst/>
          </a:prstGeom>
          <a:effectLst>
            <a:softEdge rad="889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8157" y="5618035"/>
            <a:ext cx="4960640" cy="372048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7041" y="1706577"/>
            <a:ext cx="4968552" cy="3726414"/>
          </a:xfrm>
          <a:prstGeom prst="rect">
            <a:avLst/>
          </a:prstGeom>
          <a:effectLst>
            <a:softEdge rad="88900"/>
          </a:effectLst>
        </p:spPr>
      </p:pic>
      <p:pic>
        <p:nvPicPr>
          <p:cNvPr id="10" name="Picture 2" descr="C:\Users\Admin\Desktop\755228.jpg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0" y="0"/>
            <a:ext cx="2080320" cy="258092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sx="28000" sy="28000" algn="ctr" rotWithShape="0">
              <a:srgbClr val="000000">
                <a:alpha val="43137"/>
              </a:srgbClr>
            </a:outerShdw>
            <a:reflection endPos="0" dir="5400000" sy="-100000" algn="bl" rotWithShape="0"/>
            <a:softEdge rad="381000"/>
          </a:effectLst>
        </p:spPr>
      </p:pic>
      <p:sp>
        <p:nvSpPr>
          <p:cNvPr id="11" name="Круглая лента лицом вниз 10"/>
          <p:cNvSpPr/>
          <p:nvPr/>
        </p:nvSpPr>
        <p:spPr>
          <a:xfrm>
            <a:off x="27558" y="2352328"/>
            <a:ext cx="2008312" cy="648072"/>
          </a:xfrm>
          <a:prstGeom prst="ellipseRibbon">
            <a:avLst>
              <a:gd name="adj1" fmla="val 33819"/>
              <a:gd name="adj2" fmla="val 70868"/>
              <a:gd name="adj3" fmla="val 18379"/>
            </a:avLst>
          </a:prstGeom>
          <a:ln w="9525">
            <a:solidFill>
              <a:schemeClr val="tx2">
                <a:lumMod val="75000"/>
              </a:schemeClr>
            </a:solidFill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Клуб ДПО «ПОЖАРНЫЙ»</a:t>
            </a:r>
            <a:endParaRPr lang="ru-RU" sz="1100" dirty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2089150" y="173723"/>
            <a:ext cx="10712450" cy="1237262"/>
          </a:xfrm>
          <a:prstGeom prst="rect">
            <a:avLst/>
          </a:prstGeom>
          <a:solidFill>
            <a:schemeClr val="accent1">
              <a:alpha val="5294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8016" tIns="64008" rIns="128016" bIns="64008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45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9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26 апреля рамках проведения Дня памяти погибших в радиационных авариях и химических катастрофах организуется возложение цветов к памятнику жертв техногенных катастроф. </a:t>
            </a:r>
            <a:endParaRPr lang="ru-RU" altLang="ru-RU" sz="2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376" y="1920280"/>
            <a:ext cx="4655840" cy="3491880"/>
          </a:xfrm>
          <a:prstGeom prst="rect">
            <a:avLst/>
          </a:prstGeom>
          <a:effectLst>
            <a:softEdge rad="889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8722" y="1920280"/>
            <a:ext cx="4655840" cy="3491880"/>
          </a:xfrm>
          <a:prstGeom prst="rect">
            <a:avLst/>
          </a:prstGeom>
          <a:effectLst>
            <a:softEdge rad="889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376" y="5736704"/>
            <a:ext cx="4655840" cy="3491880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8721" y="5738200"/>
            <a:ext cx="4653845" cy="3490384"/>
          </a:xfrm>
          <a:prstGeom prst="rect">
            <a:avLst/>
          </a:prstGeom>
          <a:effectLst>
            <a:softEdge rad="101600"/>
          </a:effectLst>
        </p:spPr>
      </p:pic>
      <p:pic>
        <p:nvPicPr>
          <p:cNvPr id="13" name="Picture 2" descr="C:\Users\Admin\Desktop\755228.jpg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0" y="0"/>
            <a:ext cx="2080320" cy="258092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sx="28000" sy="28000" algn="ctr" rotWithShape="0">
              <a:srgbClr val="000000">
                <a:alpha val="43137"/>
              </a:srgbClr>
            </a:outerShdw>
            <a:reflection endPos="0" dir="5400000" sy="-100000" algn="bl" rotWithShape="0"/>
            <a:softEdge rad="381000"/>
          </a:effectLst>
        </p:spPr>
      </p:pic>
      <p:sp>
        <p:nvSpPr>
          <p:cNvPr id="14" name="Круглая лента лицом вниз 13"/>
          <p:cNvSpPr/>
          <p:nvPr/>
        </p:nvSpPr>
        <p:spPr>
          <a:xfrm>
            <a:off x="27558" y="2352328"/>
            <a:ext cx="2008312" cy="648072"/>
          </a:xfrm>
          <a:prstGeom prst="ellipseRibbon">
            <a:avLst>
              <a:gd name="adj1" fmla="val 33819"/>
              <a:gd name="adj2" fmla="val 70868"/>
              <a:gd name="adj3" fmla="val 18379"/>
            </a:avLst>
          </a:prstGeom>
          <a:ln w="9525">
            <a:solidFill>
              <a:schemeClr val="tx2">
                <a:lumMod val="75000"/>
              </a:schemeClr>
            </a:solidFill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Клуб ДПО «ПОЖАРНЫЙ»</a:t>
            </a:r>
            <a:endParaRPr lang="ru-RU" sz="1100" dirty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245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2089150" y="-73866"/>
            <a:ext cx="10712450" cy="1384995"/>
          </a:xfrm>
          <a:prstGeom prst="rect">
            <a:avLst/>
          </a:prstGeom>
          <a:solidFill>
            <a:schemeClr val="accent1">
              <a:alpha val="5294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8016" tIns="64008" rIns="128016" bIns="64008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45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9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Мероприятия, приуроченные к дню образования пожарной охраны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(370) лет</a:t>
            </a:r>
          </a:p>
          <a:p>
            <a:pPr algn="ctr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344" y="1992288"/>
            <a:ext cx="4824536" cy="3618402"/>
          </a:xfrm>
          <a:prstGeom prst="rect">
            <a:avLst/>
          </a:prstGeom>
          <a:effectLst>
            <a:softEdge rad="889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218" y="1992288"/>
            <a:ext cx="4824536" cy="3618402"/>
          </a:xfrm>
          <a:prstGeom prst="rect">
            <a:avLst/>
          </a:prstGeom>
          <a:effectLst>
            <a:softEdge rad="1016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632" y="5808712"/>
            <a:ext cx="4680520" cy="3510390"/>
          </a:xfrm>
          <a:prstGeom prst="rect">
            <a:avLst/>
          </a:prstGeom>
          <a:effectLst>
            <a:softEdge rad="88900"/>
          </a:effectLst>
        </p:spPr>
      </p:pic>
      <p:pic>
        <p:nvPicPr>
          <p:cNvPr id="12" name="Picture 2" descr="C:\Users\Admin\Desktop\755228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0" y="0"/>
            <a:ext cx="2080320" cy="258092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sx="28000" sy="28000" algn="ctr" rotWithShape="0">
              <a:srgbClr val="000000">
                <a:alpha val="43137"/>
              </a:srgbClr>
            </a:outerShdw>
            <a:reflection endPos="0" dir="5400000" sy="-100000" algn="bl" rotWithShape="0"/>
            <a:softEdge rad="381000"/>
          </a:effectLst>
        </p:spPr>
      </p:pic>
      <p:sp>
        <p:nvSpPr>
          <p:cNvPr id="13" name="Круглая лента лицом вниз 12"/>
          <p:cNvSpPr/>
          <p:nvPr/>
        </p:nvSpPr>
        <p:spPr>
          <a:xfrm>
            <a:off x="27558" y="2352328"/>
            <a:ext cx="2008312" cy="648072"/>
          </a:xfrm>
          <a:prstGeom prst="ellipseRibbon">
            <a:avLst>
              <a:gd name="adj1" fmla="val 33819"/>
              <a:gd name="adj2" fmla="val 70868"/>
              <a:gd name="adj3" fmla="val 18379"/>
            </a:avLst>
          </a:prstGeom>
          <a:ln w="9525">
            <a:solidFill>
              <a:schemeClr val="tx2">
                <a:lumMod val="75000"/>
              </a:schemeClr>
            </a:solidFill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Клуб ДПО «ПОЖАРНЫЙ»</a:t>
            </a:r>
            <a:endParaRPr lang="ru-RU" sz="1100" dirty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2089150" y="0"/>
            <a:ext cx="10712450" cy="1237262"/>
          </a:xfrm>
          <a:prstGeom prst="rect">
            <a:avLst/>
          </a:prstGeom>
          <a:solidFill>
            <a:schemeClr val="accent1">
              <a:alpha val="5294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8016" tIns="64008" rIns="128016" bIns="64008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45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9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Еженедельно в рубрике «Глазов сегодня» на телеканале «Гарант-Глазов» отражается еженедельная сводка по пожарам и ЧС, произошедшим на территории города Глазова и Глазовского района.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2368" y="2136304"/>
            <a:ext cx="8676456" cy="6499810"/>
          </a:xfrm>
          <a:prstGeom prst="rect">
            <a:avLst/>
          </a:prstGeom>
          <a:effectLst>
            <a:softEdge rad="114300"/>
          </a:effectLst>
        </p:spPr>
      </p:pic>
      <p:pic>
        <p:nvPicPr>
          <p:cNvPr id="10" name="Picture 2" descr="C:\Users\Admin\Desktop\755228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0" y="0"/>
            <a:ext cx="2080320" cy="258092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sx="28000" sy="28000" algn="ctr" rotWithShape="0">
              <a:srgbClr val="000000">
                <a:alpha val="43137"/>
              </a:srgbClr>
            </a:outerShdw>
            <a:reflection endPos="0" dir="5400000" sy="-100000" algn="bl" rotWithShape="0"/>
            <a:softEdge rad="381000"/>
          </a:effectLst>
        </p:spPr>
      </p:pic>
      <p:sp>
        <p:nvSpPr>
          <p:cNvPr id="11" name="Круглая лента лицом вниз 10"/>
          <p:cNvSpPr/>
          <p:nvPr/>
        </p:nvSpPr>
        <p:spPr>
          <a:xfrm>
            <a:off x="27558" y="2352328"/>
            <a:ext cx="2008312" cy="648072"/>
          </a:xfrm>
          <a:prstGeom prst="ellipseRibbon">
            <a:avLst>
              <a:gd name="adj1" fmla="val 33819"/>
              <a:gd name="adj2" fmla="val 70868"/>
              <a:gd name="adj3" fmla="val 18379"/>
            </a:avLst>
          </a:prstGeom>
          <a:ln w="9525">
            <a:solidFill>
              <a:schemeClr val="tx2">
                <a:lumMod val="75000"/>
              </a:schemeClr>
            </a:solidFill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Клуб ДПО «ПОЖАРНЫЙ»</a:t>
            </a:r>
            <a:endParaRPr lang="ru-RU" sz="1100" dirty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1847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2089150" y="0"/>
            <a:ext cx="10712450" cy="1237262"/>
          </a:xfrm>
          <a:prstGeom prst="rect">
            <a:avLst/>
          </a:prstGeom>
          <a:solidFill>
            <a:schemeClr val="accent1">
              <a:alpha val="5294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8016" tIns="64008" rIns="128016" bIns="64008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45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9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рубрике «Глазов в деталях» на телеканале «Гарант-Глазов» еженедельно выходят сюжеты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передачи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деятельности РСЧС и мероприятиях, проводимых в рамках Года 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предупреждения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охраны труда 2019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6463" y="1578523"/>
            <a:ext cx="6164258" cy="3456879"/>
          </a:xfrm>
          <a:prstGeom prst="rect">
            <a:avLst/>
          </a:prstGeom>
          <a:effectLst>
            <a:softEdge rad="762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128" y="5460446"/>
            <a:ext cx="5824736" cy="3278443"/>
          </a:xfrm>
          <a:prstGeom prst="rect">
            <a:avLst/>
          </a:prstGeom>
          <a:effectLst>
            <a:softEdge rad="889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6263" y="5376664"/>
            <a:ext cx="5848917" cy="3278443"/>
          </a:xfrm>
          <a:prstGeom prst="rect">
            <a:avLst/>
          </a:prstGeom>
          <a:effectLst>
            <a:softEdge rad="88900"/>
          </a:effectLst>
        </p:spPr>
      </p:pic>
      <p:pic>
        <p:nvPicPr>
          <p:cNvPr id="10" name="Picture 2" descr="C:\Users\Admin\Desktop\755228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0" y="0"/>
            <a:ext cx="2080320" cy="258092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sx="28000" sy="28000" algn="ctr" rotWithShape="0">
              <a:srgbClr val="000000">
                <a:alpha val="43137"/>
              </a:srgbClr>
            </a:outerShdw>
            <a:reflection endPos="0" dir="5400000" sy="-100000" algn="bl" rotWithShape="0"/>
            <a:softEdge rad="381000"/>
          </a:effectLst>
        </p:spPr>
      </p:pic>
      <p:sp>
        <p:nvSpPr>
          <p:cNvPr id="11" name="Круглая лента лицом вниз 10"/>
          <p:cNvSpPr/>
          <p:nvPr/>
        </p:nvSpPr>
        <p:spPr>
          <a:xfrm>
            <a:off x="27558" y="2352328"/>
            <a:ext cx="2008312" cy="648072"/>
          </a:xfrm>
          <a:prstGeom prst="ellipseRibbon">
            <a:avLst>
              <a:gd name="adj1" fmla="val 33819"/>
              <a:gd name="adj2" fmla="val 70868"/>
              <a:gd name="adj3" fmla="val 18379"/>
            </a:avLst>
          </a:prstGeom>
          <a:ln w="9525">
            <a:solidFill>
              <a:schemeClr val="tx2">
                <a:lumMod val="75000"/>
              </a:schemeClr>
            </a:solidFill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Клуб ДПО «ПОЖАРНЫЙ»</a:t>
            </a:r>
            <a:endParaRPr lang="ru-RU" sz="1100" dirty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45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1" descr="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4358" y="5383088"/>
            <a:ext cx="4490358" cy="3568700"/>
          </a:xfrm>
          <a:prstGeom prst="rect">
            <a:avLst/>
          </a:prstGeom>
          <a:ln>
            <a:noFill/>
          </a:ln>
          <a:effectLst>
            <a:softEdge rad="139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16" descr="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739" y="5008438"/>
            <a:ext cx="2943361" cy="4184650"/>
          </a:xfrm>
          <a:prstGeom prst="rect">
            <a:avLst/>
          </a:prstGeom>
          <a:noFill/>
          <a:ln>
            <a:noFill/>
          </a:ln>
          <a:effectLst>
            <a:softEdge rad="1016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17" descr="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70" y="2577863"/>
            <a:ext cx="4073492" cy="27892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18" descr="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916" y="5319588"/>
            <a:ext cx="4313238" cy="3695700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19" descr="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6077" y="2202975"/>
            <a:ext cx="4508639" cy="31355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20" descr="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116" y="2204913"/>
            <a:ext cx="3527425" cy="28035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2080320" y="262336"/>
            <a:ext cx="10162976" cy="1606594"/>
          </a:xfrm>
          <a:prstGeom prst="rect">
            <a:avLst/>
          </a:prstGeom>
          <a:solidFill>
            <a:schemeClr val="accent1">
              <a:alpha val="52940"/>
            </a:schemeClr>
          </a:solidFill>
          <a:ln>
            <a:noFill/>
          </a:ln>
          <a:effectLst>
            <a:softEdge rad="6350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8016" tIns="64008" rIns="128016" bIns="64008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45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9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Клуб добровольной пожарной охраны «ПОЖАРНЫЙ» осуществляет свою деятельность на территории города Глазова и Глазовского района он располагается в здании Глазовского местного отделения УРО ВДПО по адресу Удмуртская Республика, г. Глазов, ул. Энгельса, 26А</a:t>
            </a:r>
            <a:endParaRPr lang="ru-RU" altLang="ru-RU" sz="2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0" y="8228849"/>
            <a:ext cx="12801600" cy="1237262"/>
          </a:xfrm>
          <a:prstGeom prst="rect">
            <a:avLst/>
          </a:prstGeom>
          <a:solidFill>
            <a:schemeClr val="accent1">
              <a:alpha val="52940"/>
            </a:schemeClr>
          </a:solidFill>
          <a:ln>
            <a:noFill/>
          </a:ln>
          <a:effectLst>
            <a:softEdge rad="6350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16" tIns="64008" rIns="128016" bIns="64008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45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9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i="1" dirty="0">
                <a:solidFill>
                  <a:schemeClr val="bg1"/>
                </a:solidFill>
                <a:latin typeface="Times New Roman" panose="02020603050405020304" pitchFamily="18" charset="0"/>
              </a:rPr>
              <a:t>Численность клуба «Пожарный» - 25 человек. Председателем Клуба ДПО «Пожарный» является </a:t>
            </a:r>
            <a:r>
              <a:rPr lang="ru-RU" altLang="ru-RU" sz="2400" b="1" i="1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Ефремова Анастасия Александровна– инструктор </a:t>
            </a:r>
            <a:r>
              <a:rPr lang="ru-RU" altLang="ru-RU" sz="2400" b="1" i="1" dirty="0">
                <a:solidFill>
                  <a:schemeClr val="bg1"/>
                </a:solidFill>
                <a:latin typeface="Times New Roman" panose="02020603050405020304" pitchFamily="18" charset="0"/>
              </a:rPr>
              <a:t>профилактики пожаров </a:t>
            </a:r>
            <a:r>
              <a:rPr lang="ru-RU" altLang="ru-RU" sz="2400" b="1" i="1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Глазовского</a:t>
            </a:r>
            <a:r>
              <a:rPr lang="ru-RU" altLang="ru-RU" sz="2400" b="1" i="1" dirty="0">
                <a:solidFill>
                  <a:schemeClr val="bg1"/>
                </a:solidFill>
                <a:latin typeface="Times New Roman" panose="02020603050405020304" pitchFamily="18" charset="0"/>
              </a:rPr>
              <a:t> местного отделения УРО ВДПО  </a:t>
            </a:r>
          </a:p>
        </p:txBody>
      </p:sp>
      <p:pic>
        <p:nvPicPr>
          <p:cNvPr id="14" name="Picture 2" descr="C:\Users\Admin\Desktop\755228.jpg"/>
          <p:cNvPicPr>
            <a:picLocks noChangeAspect="1" noChangeArrowheads="1"/>
          </p:cNvPicPr>
          <p:nvPr/>
        </p:nvPicPr>
        <p:blipFill>
          <a:blip r:embed="rId9" cstate="print"/>
          <a:stretch>
            <a:fillRect/>
          </a:stretch>
        </p:blipFill>
        <p:spPr bwMode="auto">
          <a:xfrm>
            <a:off x="0" y="0"/>
            <a:ext cx="2080320" cy="258092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sx="28000" sy="28000" algn="ctr" rotWithShape="0">
              <a:srgbClr val="000000">
                <a:alpha val="43137"/>
              </a:srgbClr>
            </a:outerShdw>
            <a:reflection endPos="0" dir="5400000" sy="-100000" algn="bl" rotWithShape="0"/>
            <a:softEdge rad="381000"/>
          </a:effectLst>
        </p:spPr>
      </p:pic>
      <p:sp>
        <p:nvSpPr>
          <p:cNvPr id="15" name="Круглая лента лицом вниз 14"/>
          <p:cNvSpPr/>
          <p:nvPr/>
        </p:nvSpPr>
        <p:spPr>
          <a:xfrm>
            <a:off x="27558" y="2352328"/>
            <a:ext cx="2008312" cy="648072"/>
          </a:xfrm>
          <a:prstGeom prst="ellipseRibbon">
            <a:avLst>
              <a:gd name="adj1" fmla="val 33819"/>
              <a:gd name="adj2" fmla="val 70868"/>
              <a:gd name="adj3" fmla="val 18379"/>
            </a:avLst>
          </a:prstGeom>
          <a:ln w="9525">
            <a:solidFill>
              <a:schemeClr val="tx2">
                <a:lumMod val="75000"/>
              </a:schemeClr>
            </a:solidFill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Клуб ДПО «ПОЖАРНЫЙ»</a:t>
            </a:r>
            <a:endParaRPr lang="ru-RU" sz="1100" dirty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898" y="2580923"/>
            <a:ext cx="4465363" cy="6306455"/>
          </a:xfrm>
          <a:prstGeom prst="rect">
            <a:avLst/>
          </a:prstGeom>
          <a:effectLst>
            <a:softEdge rad="76200"/>
          </a:effectLst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2089150" y="0"/>
            <a:ext cx="10712450" cy="1311128"/>
          </a:xfrm>
          <a:prstGeom prst="rect">
            <a:avLst/>
          </a:prstGeom>
          <a:solidFill>
            <a:schemeClr val="accent1">
              <a:alpha val="5294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8016" tIns="64008" rIns="128016" bIns="64008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45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9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средствам интернета на «Портале г. Глазова и Глазовского района» организованно освещение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мероприятий, проводимых в рамках </a:t>
            </a:r>
            <a:endParaRPr lang="ru-RU" sz="24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предупреждения – охраны труда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6864" y="2580923"/>
            <a:ext cx="4680520" cy="6306454"/>
          </a:xfrm>
          <a:prstGeom prst="rect">
            <a:avLst/>
          </a:prstGeom>
          <a:effectLst>
            <a:softEdge rad="88900"/>
          </a:effectLst>
        </p:spPr>
      </p:pic>
      <p:pic>
        <p:nvPicPr>
          <p:cNvPr id="8" name="Picture 2" descr="C:\Users\Admin\Desktop\755228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0" y="0"/>
            <a:ext cx="2080320" cy="258092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sx="28000" sy="28000" algn="ctr" rotWithShape="0">
              <a:srgbClr val="000000">
                <a:alpha val="43137"/>
              </a:srgbClr>
            </a:outerShdw>
            <a:reflection endPos="0" dir="5400000" sy="-100000" algn="bl" rotWithShape="0"/>
            <a:softEdge rad="381000"/>
          </a:effectLst>
        </p:spPr>
      </p:pic>
      <p:sp>
        <p:nvSpPr>
          <p:cNvPr id="11" name="Круглая лента лицом вниз 10"/>
          <p:cNvSpPr/>
          <p:nvPr/>
        </p:nvSpPr>
        <p:spPr>
          <a:xfrm>
            <a:off x="27558" y="2352328"/>
            <a:ext cx="2008312" cy="648072"/>
          </a:xfrm>
          <a:prstGeom prst="ellipseRibbon">
            <a:avLst>
              <a:gd name="adj1" fmla="val 33819"/>
              <a:gd name="adj2" fmla="val 70868"/>
              <a:gd name="adj3" fmla="val 18379"/>
            </a:avLst>
          </a:prstGeom>
          <a:ln w="9525">
            <a:solidFill>
              <a:schemeClr val="tx2">
                <a:lumMod val="75000"/>
              </a:schemeClr>
            </a:solidFill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Клуб ДПО «ПОЖАРНЫЙ»</a:t>
            </a:r>
            <a:endParaRPr lang="ru-RU" sz="1100" dirty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2433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352128" y="1179896"/>
            <a:ext cx="12098337" cy="7725160"/>
          </a:xfrm>
          <a:prstGeom prst="rect">
            <a:avLst/>
          </a:prstGeom>
          <a:solidFill>
            <a:schemeClr val="accent1">
              <a:alpha val="52940"/>
            </a:schemeClr>
          </a:solidFill>
          <a:ln>
            <a:noFill/>
          </a:ln>
          <a:effectLst>
            <a:softEdge rad="6350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8016" tIns="64008" rIns="128016" bIns="64008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45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9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800" dirty="0" smtClean="0">
                <a:ln w="3175"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</a:rPr>
              <a:t>                     Е</a:t>
            </a:r>
            <a:r>
              <a:rPr lang="ru-RU" altLang="ru-RU" sz="2000" dirty="0" smtClean="0">
                <a:ln w="3175"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</a:rPr>
              <a:t>жегодно </a:t>
            </a:r>
            <a:r>
              <a:rPr lang="ru-RU" altLang="ru-RU" sz="2000" dirty="0">
                <a:ln w="3175"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</a:rPr>
              <a:t>с наступлением зимнего пожароопасного периода наблюдается рост </a:t>
            </a:r>
            <a:r>
              <a:rPr lang="ru-RU" altLang="ru-RU" sz="2000" dirty="0" smtClean="0">
                <a:ln w="3175"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</a:rPr>
              <a:t>числа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ln w="3175"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</a:rPr>
              <a:t>                             пожаров</a:t>
            </a:r>
            <a:r>
              <a:rPr lang="ru-RU" altLang="ru-RU" sz="2000" dirty="0">
                <a:ln w="3175"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</a:rPr>
              <a:t>, в первую очередь по причинам нарушения правил устройства и эксплуатации </a:t>
            </a:r>
            <a:endParaRPr lang="ru-RU" altLang="ru-RU" sz="2000" dirty="0" smtClean="0">
              <a:ln w="3175">
                <a:noFill/>
              </a:ln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ln w="3175"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</a:rPr>
              <a:t>                             электрооборудования </a:t>
            </a:r>
            <a:r>
              <a:rPr lang="ru-RU" altLang="ru-RU" sz="2000" dirty="0">
                <a:ln w="3175"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</a:rPr>
              <a:t>и отопительных печей, а также из-за неосторожного обращения с </a:t>
            </a:r>
            <a:endParaRPr lang="ru-RU" altLang="ru-RU" sz="2000" dirty="0" smtClean="0">
              <a:ln w="3175">
                <a:noFill/>
              </a:ln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ln w="3175"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</a:rPr>
              <a:t>                             огнём</a:t>
            </a:r>
            <a:r>
              <a:rPr lang="ru-RU" altLang="ru-RU" sz="2000" dirty="0">
                <a:ln w="3175"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</a:rPr>
              <a:t>. Пожарными проводятся профилактические рейды и операции, в ходе которых в </a:t>
            </a:r>
            <a:endParaRPr lang="ru-RU" altLang="ru-RU" sz="2000" dirty="0" smtClean="0">
              <a:ln w="3175">
                <a:noFill/>
              </a:ln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ln w="3175"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</a:rPr>
              <a:t>поле </a:t>
            </a:r>
            <a:r>
              <a:rPr lang="ru-RU" altLang="ru-RU" sz="2000" dirty="0">
                <a:ln w="3175"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</a:rPr>
              <a:t>зрения попадают жители как частных, так и многоквартирных домов, ведь </a:t>
            </a:r>
            <a:r>
              <a:rPr lang="ru-RU" altLang="ru-RU" sz="2000" dirty="0" smtClean="0">
                <a:ln w="3175"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</a:rPr>
              <a:t>донести до </a:t>
            </a:r>
            <a:r>
              <a:rPr lang="ru-RU" altLang="ru-RU" sz="2000" dirty="0">
                <a:ln w="3175"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</a:rPr>
              <a:t>населения требования пожарной безопасности, снизить количество пожаров </a:t>
            </a:r>
            <a:r>
              <a:rPr lang="ru-RU" altLang="ru-RU" sz="2000" dirty="0" smtClean="0">
                <a:ln w="3175"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</a:rPr>
              <a:t>и,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ln w="3175"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</a:rPr>
              <a:t>следовательно</a:t>
            </a:r>
            <a:r>
              <a:rPr lang="ru-RU" altLang="ru-RU" sz="2000" dirty="0">
                <a:ln w="3175"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</a:rPr>
              <a:t>, пострадавших людей – главная задача.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ln w="3175"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</a:rPr>
              <a:t>              Любой </a:t>
            </a:r>
            <a:r>
              <a:rPr lang="ru-RU" altLang="ru-RU" sz="2000" dirty="0">
                <a:ln w="3175"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</a:rPr>
              <a:t>пожар страшен. Это всегда трагедия, в которой не только сгорают дома, но и рушатся человеческие судьбы, а порой и обрываются жизни.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ln w="3175"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</a:rPr>
              <a:t>              В </a:t>
            </a:r>
            <a:r>
              <a:rPr lang="ru-RU" altLang="ru-RU" sz="2000" dirty="0">
                <a:ln w="3175"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</a:rPr>
              <a:t>ходе профилактических рейдов организовываются собрание с местными жителями, во время которых сотрудниками ПСЧ , </a:t>
            </a:r>
            <a:r>
              <a:rPr lang="ru-RU" altLang="ru-RU" sz="2000" dirty="0" err="1">
                <a:ln w="3175"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</a:rPr>
              <a:t>ОНДиПР</a:t>
            </a:r>
            <a:r>
              <a:rPr lang="ru-RU" altLang="ru-RU" sz="2000" dirty="0">
                <a:ln w="3175"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</a:rPr>
              <a:t>, работниками отдельных постов, членами клуба ДПО «Пожарный»  проводятся беседы о соблюдении требований противопожарного режима в зимний период, доводится информация о правилах эксплуатации отопительных печей, в частности недопустимости их перекала и оставления под присмотром малолетних детей. Пожарные обращают внимание на опасность использования неисправных электрообогревательных приборов или электроприборов кустарного производства. Всем жителям вручаются памятки, в которых указана статистика пожаров за минувший год, основные причины возгораний, и перечислены несложные меры безопасности обращения с огнём.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>
                <a:ln w="3175"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</a:rPr>
              <a:t>Нередко пожары происходят в домах, где проживают асоциальные граждане, социально-неадаптированные лица, многодетные семьи, пожилые люди. Именно поэтому в рейдах принимают участие не только сотрудники и работники пожарной охраны, но и представители администраций муниципальных образований, социальных служб, сотрудники ОВД, ВДПО и др.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ln w="3175"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</a:rPr>
              <a:t>                Сотрудники </a:t>
            </a:r>
            <a:r>
              <a:rPr lang="ru-RU" altLang="ru-RU" sz="2000" dirty="0">
                <a:ln w="3175"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</a:rPr>
              <a:t>МЧС России призывают жителей города Глазова и Глазовского района быть внимательными и осторожными при обращении с огнём, беречь свою жизнь и жизни своих близких, чётко соблюдать правила пожарной безопасности и не допускать возникновения пожара.</a:t>
            </a: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2080320" y="0"/>
            <a:ext cx="10721280" cy="635835"/>
          </a:xfrm>
          <a:prstGeom prst="rect">
            <a:avLst/>
          </a:prstGeom>
          <a:solidFill>
            <a:schemeClr val="accent1">
              <a:alpha val="5294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8016" tIns="64008" rIns="128016" bIns="64008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45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9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2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Не довести до пожара</a:t>
            </a:r>
            <a:r>
              <a:rPr lang="ru-RU" altLang="ru-RU" sz="2800" b="1" i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</a:p>
        </p:txBody>
      </p:sp>
      <p:pic>
        <p:nvPicPr>
          <p:cNvPr id="9" name="Picture 2" descr="C:\Users\Admin\Desktop\755228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0" y="0"/>
            <a:ext cx="2080320" cy="258092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sx="28000" sy="28000" algn="ctr" rotWithShape="0">
              <a:srgbClr val="000000">
                <a:alpha val="43137"/>
              </a:srgbClr>
            </a:outerShdw>
            <a:reflection endPos="0" dir="5400000" sy="-100000" algn="bl" rotWithShape="0"/>
            <a:softEdge rad="381000"/>
          </a:effectLst>
        </p:spPr>
      </p:pic>
      <p:sp>
        <p:nvSpPr>
          <p:cNvPr id="10" name="Круглая лента лицом вниз 9"/>
          <p:cNvSpPr/>
          <p:nvPr/>
        </p:nvSpPr>
        <p:spPr>
          <a:xfrm>
            <a:off x="27558" y="2352328"/>
            <a:ext cx="2008312" cy="648072"/>
          </a:xfrm>
          <a:prstGeom prst="ellipseRibbon">
            <a:avLst>
              <a:gd name="adj1" fmla="val 33819"/>
              <a:gd name="adj2" fmla="val 70868"/>
              <a:gd name="adj3" fmla="val 18379"/>
            </a:avLst>
          </a:prstGeom>
          <a:ln w="9525">
            <a:solidFill>
              <a:schemeClr val="tx2">
                <a:lumMod val="75000"/>
              </a:schemeClr>
            </a:solidFill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Клуб ДПО «ПОЖАРНЫЙ»</a:t>
            </a:r>
            <a:endParaRPr lang="ru-RU" sz="1100" dirty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7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4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1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8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2089150" y="-23936"/>
            <a:ext cx="10712450" cy="1421928"/>
          </a:xfrm>
          <a:prstGeom prst="rect">
            <a:avLst/>
          </a:prstGeom>
          <a:solidFill>
            <a:schemeClr val="accent1">
              <a:alpha val="5294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8016" tIns="64008" rIns="128016" bIns="64008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45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9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ru-RU" alt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Беседы с работниками организаций и учениками школ </a:t>
            </a:r>
          </a:p>
          <a:p>
            <a:pPr algn="ctr" eaLnBrk="1" hangingPunct="1">
              <a:spcBef>
                <a:spcPct val="0"/>
              </a:spcBef>
              <a:buNone/>
            </a:pPr>
            <a:r>
              <a:rPr lang="ru-RU" alt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Глазова и Глазовского района </a:t>
            </a:r>
            <a:r>
              <a:rPr lang="ru-RU" alt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по соблюдению требований в области защиты населения и территорий от ЧС.</a:t>
            </a:r>
            <a:endParaRPr lang="ru-RU" altLang="ru-RU" sz="2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312" y="5746142"/>
            <a:ext cx="5023708" cy="3571710"/>
          </a:xfrm>
          <a:prstGeom prst="rect">
            <a:avLst/>
          </a:prstGeom>
          <a:effectLst>
            <a:softEdge rad="1143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6904" y="1953174"/>
            <a:ext cx="5017667" cy="3597798"/>
          </a:xfrm>
          <a:prstGeom prst="rect">
            <a:avLst/>
          </a:prstGeom>
          <a:effectLst>
            <a:softEdge rad="1397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156" y="5746142"/>
            <a:ext cx="4776322" cy="354712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878" y="1953174"/>
            <a:ext cx="4776925" cy="356659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2" name="Picture 2" descr="C:\Users\Admin\Desktop\755228.jpg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0" y="0"/>
            <a:ext cx="2080320" cy="258092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sx="28000" sy="28000" algn="ctr" rotWithShape="0">
              <a:srgbClr val="000000">
                <a:alpha val="43137"/>
              </a:srgbClr>
            </a:outerShdw>
            <a:reflection endPos="0" dir="5400000" sy="-100000" algn="bl" rotWithShape="0"/>
            <a:softEdge rad="381000"/>
          </a:effectLst>
        </p:spPr>
      </p:pic>
      <p:sp>
        <p:nvSpPr>
          <p:cNvPr id="15" name="Круглая лента лицом вниз 14"/>
          <p:cNvSpPr/>
          <p:nvPr/>
        </p:nvSpPr>
        <p:spPr>
          <a:xfrm>
            <a:off x="27558" y="2352328"/>
            <a:ext cx="2008312" cy="648072"/>
          </a:xfrm>
          <a:prstGeom prst="ellipseRibbon">
            <a:avLst>
              <a:gd name="adj1" fmla="val 33819"/>
              <a:gd name="adj2" fmla="val 70868"/>
              <a:gd name="adj3" fmla="val 18379"/>
            </a:avLst>
          </a:prstGeom>
          <a:ln w="9525">
            <a:solidFill>
              <a:schemeClr val="tx2">
                <a:lumMod val="75000"/>
              </a:schemeClr>
            </a:solidFill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Клуб ДПО «ПОЖАРНЫЙ»</a:t>
            </a:r>
            <a:endParaRPr lang="ru-RU" sz="1100" dirty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3"/>
          <p:cNvSpPr txBox="1">
            <a:spLocks noChangeArrowheads="1"/>
          </p:cNvSpPr>
          <p:nvPr/>
        </p:nvSpPr>
        <p:spPr bwMode="auto">
          <a:xfrm>
            <a:off x="1720850" y="9208"/>
            <a:ext cx="11080750" cy="991041"/>
          </a:xfrm>
          <a:prstGeom prst="rect">
            <a:avLst/>
          </a:prstGeom>
          <a:solidFill>
            <a:schemeClr val="accent1">
              <a:alpha val="5294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16" tIns="64008" rIns="128016" bIns="64008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45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9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Еженедельный профилактический рейд в частный сектор,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операции «Жилище»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9916" y="1170152"/>
            <a:ext cx="3802238" cy="501339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344" y="6353446"/>
            <a:ext cx="4026371" cy="301977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7915" y="1140081"/>
            <a:ext cx="3746690" cy="4995587"/>
          </a:xfrm>
          <a:prstGeom prst="rect">
            <a:avLst/>
          </a:prstGeom>
          <a:effectLst>
            <a:softEdge rad="1143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352" y="6378568"/>
            <a:ext cx="3992875" cy="2994656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10" name="Picture 2" descr="C:\Users\Admin\Desktop\755228.jpg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0" y="0"/>
            <a:ext cx="2080320" cy="258092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sx="28000" sy="28000" algn="ctr" rotWithShape="0">
              <a:srgbClr val="000000">
                <a:alpha val="43137"/>
              </a:srgbClr>
            </a:outerShdw>
            <a:reflection endPos="0" dir="5400000" sy="-100000" algn="bl" rotWithShape="0"/>
            <a:softEdge rad="381000"/>
          </a:effectLst>
        </p:spPr>
      </p:pic>
      <p:sp>
        <p:nvSpPr>
          <p:cNvPr id="11" name="Круглая лента лицом вниз 10"/>
          <p:cNvSpPr/>
          <p:nvPr/>
        </p:nvSpPr>
        <p:spPr>
          <a:xfrm>
            <a:off x="27558" y="2352328"/>
            <a:ext cx="2008312" cy="648072"/>
          </a:xfrm>
          <a:prstGeom prst="ellipseRibbon">
            <a:avLst>
              <a:gd name="adj1" fmla="val 33819"/>
              <a:gd name="adj2" fmla="val 70868"/>
              <a:gd name="adj3" fmla="val 18379"/>
            </a:avLst>
          </a:prstGeom>
          <a:ln w="9525">
            <a:solidFill>
              <a:schemeClr val="tx2">
                <a:lumMod val="75000"/>
              </a:schemeClr>
            </a:solidFill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Клуб ДПО «ПОЖАРНЫЙ»</a:t>
            </a:r>
            <a:endParaRPr lang="ru-RU" sz="1100" dirty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2089150" y="0"/>
            <a:ext cx="10712450" cy="1998195"/>
          </a:xfrm>
          <a:prstGeom prst="rect">
            <a:avLst/>
          </a:prstGeom>
          <a:solidFill>
            <a:schemeClr val="accent1">
              <a:alpha val="5294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8016" tIns="64008" rIns="128016" bIns="64008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45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9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3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выставки в музее и проведение «Дня открытых дверей» в ПСЧ-17,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рассказом об истории создания, становления и деятельности РСЧС на современном этапе, показом имеющейся техники, оборудования, инструментов, средств спасения и практическим показом действий в чрезвычайных 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ситуациях.</a:t>
            </a:r>
            <a:endParaRPr lang="ru-RU" alt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2568" y="2784376"/>
            <a:ext cx="4013238" cy="2863308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462" y="3216424"/>
            <a:ext cx="3383399" cy="5088632"/>
          </a:xfrm>
          <a:prstGeom prst="rect">
            <a:avLst/>
          </a:prstGeom>
          <a:effectLst>
            <a:softEdge rad="889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8552" y="6254824"/>
            <a:ext cx="4359654" cy="2452305"/>
          </a:xfrm>
          <a:prstGeom prst="rect">
            <a:avLst/>
          </a:prstGeom>
          <a:effectLst>
            <a:softEdge rad="381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5056" y="2784376"/>
            <a:ext cx="3744416" cy="2808312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6841" y="6254824"/>
            <a:ext cx="3326607" cy="2494955"/>
          </a:xfrm>
          <a:prstGeom prst="rect">
            <a:avLst/>
          </a:prstGeom>
          <a:effectLst>
            <a:softEdge rad="38100"/>
          </a:effectLst>
        </p:spPr>
      </p:pic>
      <p:pic>
        <p:nvPicPr>
          <p:cNvPr id="14" name="Picture 2" descr="C:\Users\Admin\Desktop\755228.jpg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0" y="0"/>
            <a:ext cx="2080320" cy="258092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sx="28000" sy="28000" algn="ctr" rotWithShape="0">
              <a:srgbClr val="000000">
                <a:alpha val="43137"/>
              </a:srgbClr>
            </a:outerShdw>
            <a:reflection endPos="0" dir="5400000" sy="-100000" algn="bl" rotWithShape="0"/>
            <a:softEdge rad="381000"/>
          </a:effectLst>
        </p:spPr>
      </p:pic>
      <p:sp>
        <p:nvSpPr>
          <p:cNvPr id="15" name="Круглая лента лицом вниз 14"/>
          <p:cNvSpPr/>
          <p:nvPr/>
        </p:nvSpPr>
        <p:spPr>
          <a:xfrm>
            <a:off x="27558" y="2352328"/>
            <a:ext cx="2008312" cy="648072"/>
          </a:xfrm>
          <a:prstGeom prst="ellipseRibbon">
            <a:avLst>
              <a:gd name="adj1" fmla="val 33819"/>
              <a:gd name="adj2" fmla="val 70868"/>
              <a:gd name="adj3" fmla="val 18379"/>
            </a:avLst>
          </a:prstGeom>
          <a:ln w="9525">
            <a:solidFill>
              <a:schemeClr val="tx2">
                <a:lumMod val="75000"/>
              </a:schemeClr>
            </a:solidFill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Клуб ДПО «ПОЖАРНЫЙ»</a:t>
            </a:r>
            <a:endParaRPr lang="ru-RU" sz="1100" dirty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1393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3"/>
          <p:cNvSpPr txBox="1">
            <a:spLocks/>
          </p:cNvSpPr>
          <p:nvPr/>
        </p:nvSpPr>
        <p:spPr bwMode="auto">
          <a:xfrm>
            <a:off x="2079625" y="0"/>
            <a:ext cx="10721975" cy="1487488"/>
          </a:xfrm>
          <a:prstGeom prst="rect">
            <a:avLst/>
          </a:prstGeom>
          <a:solidFill>
            <a:schemeClr val="accent1">
              <a:alpha val="5294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8016" tIns="64008" rIns="128016" bIns="64008" numCol="1" anchor="t" anchorCtr="0" compatLnSpc="1">
            <a:prstTxWarp prst="textNoShape">
              <a:avLst/>
            </a:prstTxWarp>
          </a:bodyPr>
          <a:lstStyle>
            <a:lvl1pPr marL="479425" indent="-479425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39813" indent="-400050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19088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39963" indent="-319088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79725" indent="-319088" algn="l" defTabSz="1279525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Участие во всероссийской штабной тренировке по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гражданской обороне</a:t>
            </a:r>
            <a:r>
              <a:rPr lang="ru-RU" altLang="ru-RU" sz="3200" dirty="0" smtClean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344" y="1632248"/>
            <a:ext cx="4608512" cy="345638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0960" y="1632248"/>
            <a:ext cx="4576597" cy="3432448"/>
          </a:xfrm>
          <a:prstGeom prst="rect">
            <a:avLst/>
          </a:prstGeom>
          <a:effectLst>
            <a:softEdge rad="762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5695" y="5736704"/>
            <a:ext cx="4608512" cy="3456384"/>
          </a:xfrm>
          <a:prstGeom prst="rect">
            <a:avLst/>
          </a:prstGeom>
          <a:effectLst>
            <a:softEdge rad="889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5780" y="5736704"/>
            <a:ext cx="4600600" cy="3456384"/>
          </a:xfrm>
          <a:prstGeom prst="rect">
            <a:avLst/>
          </a:prstGeom>
          <a:effectLst>
            <a:softEdge rad="88900"/>
          </a:effectLst>
        </p:spPr>
      </p:pic>
      <p:pic>
        <p:nvPicPr>
          <p:cNvPr id="12" name="Picture 2" descr="C:\Users\Admin\Desktop\755228.jpg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0" y="0"/>
            <a:ext cx="2080320" cy="258092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sx="28000" sy="28000" algn="ctr" rotWithShape="0">
              <a:srgbClr val="000000">
                <a:alpha val="43137"/>
              </a:srgbClr>
            </a:outerShdw>
            <a:reflection endPos="0" dir="5400000" sy="-100000" algn="bl" rotWithShape="0"/>
            <a:softEdge rad="381000"/>
          </a:effectLst>
        </p:spPr>
      </p:pic>
      <p:sp>
        <p:nvSpPr>
          <p:cNvPr id="13" name="Круглая лента лицом вниз 12"/>
          <p:cNvSpPr/>
          <p:nvPr/>
        </p:nvSpPr>
        <p:spPr>
          <a:xfrm>
            <a:off x="27558" y="2352328"/>
            <a:ext cx="2008312" cy="648072"/>
          </a:xfrm>
          <a:prstGeom prst="ellipseRibbon">
            <a:avLst>
              <a:gd name="adj1" fmla="val 33819"/>
              <a:gd name="adj2" fmla="val 70868"/>
              <a:gd name="adj3" fmla="val 18379"/>
            </a:avLst>
          </a:prstGeom>
          <a:ln w="9525">
            <a:solidFill>
              <a:schemeClr val="tx2">
                <a:lumMod val="75000"/>
              </a:schemeClr>
            </a:solidFill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Клуб ДПО «ПОЖАРНЫЙ»</a:t>
            </a:r>
            <a:endParaRPr lang="ru-RU" sz="1100" dirty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>
            <a:spLocks noGrp="1"/>
          </p:cNvSpPr>
          <p:nvPr>
            <p:ph type="body" idx="1"/>
          </p:nvPr>
        </p:nvSpPr>
        <p:spPr>
          <a:xfrm>
            <a:off x="2079625" y="1"/>
            <a:ext cx="10721975" cy="1128191"/>
          </a:xfrm>
          <a:solidFill>
            <a:schemeClr val="accent1">
              <a:alpha val="52940"/>
            </a:schemeClr>
          </a:solidFill>
        </p:spPr>
        <p:txBody>
          <a:bodyPr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и проведение показного занятия </a:t>
            </a:r>
            <a:endParaRPr lang="ru-RU" sz="32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защиты детей» в МБОУ 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«СОШ 7»</a:t>
            </a:r>
            <a:endParaRPr lang="ru-RU" altLang="ru-RU" sz="32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344" y="1920280"/>
            <a:ext cx="4024536" cy="3018402"/>
          </a:xfrm>
          <a:prstGeom prst="rect">
            <a:avLst/>
          </a:prstGeom>
          <a:effectLst>
            <a:softEdge rad="381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845" y="1920280"/>
            <a:ext cx="4024536" cy="3018402"/>
          </a:xfrm>
          <a:prstGeom prst="rect">
            <a:avLst/>
          </a:prstGeom>
          <a:effectLst>
            <a:softEdge rad="381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344" y="5520680"/>
            <a:ext cx="4024536" cy="3018402"/>
          </a:xfrm>
          <a:prstGeom prst="rect">
            <a:avLst/>
          </a:prstGeom>
          <a:effectLst>
            <a:softEdge rad="381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848" y="5544169"/>
            <a:ext cx="4024536" cy="3048322"/>
          </a:xfrm>
          <a:prstGeom prst="rect">
            <a:avLst/>
          </a:prstGeom>
          <a:effectLst>
            <a:softEdge rad="38100"/>
          </a:effectLst>
        </p:spPr>
      </p:pic>
      <p:pic>
        <p:nvPicPr>
          <p:cNvPr id="11" name="Picture 2" descr="C:\Users\Admin\Desktop\755228.jpg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0" y="0"/>
            <a:ext cx="2080320" cy="258092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sx="28000" sy="28000" algn="ctr" rotWithShape="0">
              <a:srgbClr val="000000">
                <a:alpha val="43137"/>
              </a:srgbClr>
            </a:outerShdw>
            <a:reflection endPos="0" dir="5400000" sy="-100000" algn="bl" rotWithShape="0"/>
            <a:softEdge rad="381000"/>
          </a:effectLst>
        </p:spPr>
      </p:pic>
      <p:sp>
        <p:nvSpPr>
          <p:cNvPr id="12" name="Круглая лента лицом вниз 11"/>
          <p:cNvSpPr/>
          <p:nvPr/>
        </p:nvSpPr>
        <p:spPr>
          <a:xfrm>
            <a:off x="27558" y="2352328"/>
            <a:ext cx="2008312" cy="648072"/>
          </a:xfrm>
          <a:prstGeom prst="ellipseRibbon">
            <a:avLst>
              <a:gd name="adj1" fmla="val 33819"/>
              <a:gd name="adj2" fmla="val 70868"/>
              <a:gd name="adj3" fmla="val 18379"/>
            </a:avLst>
          </a:prstGeom>
          <a:ln w="9525">
            <a:solidFill>
              <a:schemeClr val="tx2">
                <a:lumMod val="75000"/>
              </a:schemeClr>
            </a:solidFill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Клуб ДПО «ПОЖАРНЫЙ»</a:t>
            </a:r>
            <a:endParaRPr lang="ru-RU" sz="1100" dirty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9031" y="12790"/>
            <a:ext cx="10723793" cy="134733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0360" y="1828792"/>
            <a:ext cx="4726884" cy="333184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0359" y="5448672"/>
            <a:ext cx="4699249" cy="331236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952" y="1828792"/>
            <a:ext cx="4536504" cy="333184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8824" y="5448672"/>
            <a:ext cx="4500776" cy="3312367"/>
          </a:xfrm>
          <a:prstGeom prst="rect">
            <a:avLst/>
          </a:prstGeom>
          <a:effectLst>
            <a:softEdge rad="76200"/>
          </a:effectLst>
        </p:spPr>
      </p:pic>
      <p:pic>
        <p:nvPicPr>
          <p:cNvPr id="11" name="Picture 2" descr="C:\Users\Admin\Desktop\755228.jpg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0" y="0"/>
            <a:ext cx="2080320" cy="258092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sx="28000" sy="28000" algn="ctr" rotWithShape="0">
              <a:srgbClr val="000000">
                <a:alpha val="43137"/>
              </a:srgbClr>
            </a:outerShdw>
            <a:reflection endPos="0" dir="5400000" sy="-100000" algn="bl" rotWithShape="0"/>
            <a:softEdge rad="381000"/>
          </a:effectLst>
        </p:spPr>
      </p:pic>
      <p:sp>
        <p:nvSpPr>
          <p:cNvPr id="12" name="Круглая лента лицом вниз 11"/>
          <p:cNvSpPr/>
          <p:nvPr/>
        </p:nvSpPr>
        <p:spPr>
          <a:xfrm>
            <a:off x="27558" y="2352328"/>
            <a:ext cx="2008312" cy="648072"/>
          </a:xfrm>
          <a:prstGeom prst="ellipseRibbon">
            <a:avLst>
              <a:gd name="adj1" fmla="val 33819"/>
              <a:gd name="adj2" fmla="val 70868"/>
              <a:gd name="adj3" fmla="val 18379"/>
            </a:avLst>
          </a:prstGeom>
          <a:ln w="9525">
            <a:solidFill>
              <a:schemeClr val="tx2">
                <a:lumMod val="75000"/>
              </a:schemeClr>
            </a:solidFill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Клуб ДПО «ПОЖАРНЫЙ»</a:t>
            </a:r>
            <a:endParaRPr lang="ru-RU" sz="1100" dirty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5738</TotalTime>
  <Words>816</Words>
  <Application>Microsoft Office PowerPoint</Application>
  <PresentationFormat>A3 (297x420 мм)</PresentationFormat>
  <Paragraphs>64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Times New Roman</vt:lpstr>
      <vt:lpstr>Verdana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Andrey</dc:creator>
  <cp:lastModifiedBy>Алексей Смирнов</cp:lastModifiedBy>
  <cp:revision>307</cp:revision>
  <dcterms:created xsi:type="dcterms:W3CDTF">2013-07-15T06:49:03Z</dcterms:created>
  <dcterms:modified xsi:type="dcterms:W3CDTF">2019-04-26T10:31:46Z</dcterms:modified>
</cp:coreProperties>
</file>