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38" r:id="rId2"/>
    <p:sldId id="317" r:id="rId3"/>
    <p:sldId id="318" r:id="rId4"/>
    <p:sldId id="319" r:id="rId5"/>
    <p:sldId id="331" r:id="rId6"/>
    <p:sldId id="332" r:id="rId7"/>
    <p:sldId id="339" r:id="rId8"/>
    <p:sldId id="333" r:id="rId9"/>
    <p:sldId id="334" r:id="rId10"/>
    <p:sldId id="342" r:id="rId11"/>
    <p:sldId id="335" r:id="rId12"/>
    <p:sldId id="341" r:id="rId13"/>
    <p:sldId id="337" r:id="rId14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9B00"/>
    <a:srgbClr val="FF8585"/>
    <a:srgbClr val="66FF66"/>
    <a:srgbClr val="FBBDE0"/>
    <a:srgbClr val="93E3FF"/>
    <a:srgbClr val="FFE593"/>
    <a:srgbClr val="FFEDB3"/>
    <a:srgbClr val="B8E08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57" autoAdjust="0"/>
    <p:restoredTop sz="94660"/>
  </p:normalViewPr>
  <p:slideViewPr>
    <p:cSldViewPr>
      <p:cViewPr>
        <p:scale>
          <a:sx n="75" d="100"/>
          <a:sy n="75" d="100"/>
        </p:scale>
        <p:origin x="-438" y="-8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F89AF8D-A8FA-42BF-AD28-6E3F97D42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7405-0D10-4546-A48D-92575EC8C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D2433-F0DE-4A9C-9EB7-2C36A52F9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E94F6-7439-4A6A-B24B-9EA8233A99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3C208-7398-4BFE-BE4A-70F0AE8674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4BED8-32BE-4D12-BA63-4BDF4D24B5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BB7A7-3A5D-40F9-A3C1-9E09C62FDD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10B4E-784E-41C4-A422-F4FFA6F352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2E2AF-2C07-46FF-B527-4A58B65EF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79432-EE43-4881-9D89-0BD826420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B1C7C-98EC-4314-82E8-30FC5E1050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47A5F-389E-4AF3-A43D-DDC5C2FCD0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6813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67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6813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867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6813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/>
            </a:lvl1pPr>
          </a:lstStyle>
          <a:p>
            <a:pPr>
              <a:defRPr/>
            </a:pPr>
            <a:fld id="{E35065F2-B7CE-40A2-B093-0D54F0C6DC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Arial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Arial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Arial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Arial" pitchFamily="34" charset="0"/>
        </a:defRPr>
      </a:lvl9pPr>
    </p:titleStyle>
    <p:bodyStyle>
      <a:lvl1pPr marL="455613" indent="-455613" algn="l" rtl="0" eaLnBrk="0" fontAlgn="base" hangingPunct="0">
        <a:spcBef>
          <a:spcPct val="20000"/>
        </a:spcBef>
        <a:spcAft>
          <a:spcPct val="0"/>
        </a:spcAft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har char="–"/>
        <a:defRPr sz="37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26" Type="http://schemas.openxmlformats.org/officeDocument/2006/relationships/image" Target="../media/image50.png"/><Relationship Id="rId39" Type="http://schemas.openxmlformats.org/officeDocument/2006/relationships/image" Target="../media/image63.png"/><Relationship Id="rId21" Type="http://schemas.openxmlformats.org/officeDocument/2006/relationships/image" Target="../media/image45.png"/><Relationship Id="rId34" Type="http://schemas.openxmlformats.org/officeDocument/2006/relationships/image" Target="../media/image58.png"/><Relationship Id="rId42" Type="http://schemas.openxmlformats.org/officeDocument/2006/relationships/image" Target="../media/image66.png"/><Relationship Id="rId47" Type="http://schemas.openxmlformats.org/officeDocument/2006/relationships/image" Target="../media/image71.png"/><Relationship Id="rId50" Type="http://schemas.openxmlformats.org/officeDocument/2006/relationships/image" Target="../media/image74.png"/><Relationship Id="rId55" Type="http://schemas.openxmlformats.org/officeDocument/2006/relationships/image" Target="../media/image79.png"/><Relationship Id="rId63" Type="http://schemas.openxmlformats.org/officeDocument/2006/relationships/image" Target="../media/image8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29" Type="http://schemas.openxmlformats.org/officeDocument/2006/relationships/image" Target="../media/image53.png"/><Relationship Id="rId41" Type="http://schemas.openxmlformats.org/officeDocument/2006/relationships/image" Target="../media/image65.png"/><Relationship Id="rId54" Type="http://schemas.openxmlformats.org/officeDocument/2006/relationships/image" Target="../media/image78.png"/><Relationship Id="rId6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openxmlformats.org/officeDocument/2006/relationships/image" Target="../media/image48.png"/><Relationship Id="rId32" Type="http://schemas.openxmlformats.org/officeDocument/2006/relationships/image" Target="../media/image56.png"/><Relationship Id="rId37" Type="http://schemas.openxmlformats.org/officeDocument/2006/relationships/image" Target="../media/image61.png"/><Relationship Id="rId40" Type="http://schemas.openxmlformats.org/officeDocument/2006/relationships/image" Target="../media/image64.png"/><Relationship Id="rId45" Type="http://schemas.openxmlformats.org/officeDocument/2006/relationships/image" Target="../media/image69.png"/><Relationship Id="rId53" Type="http://schemas.openxmlformats.org/officeDocument/2006/relationships/image" Target="../media/image77.png"/><Relationship Id="rId58" Type="http://schemas.openxmlformats.org/officeDocument/2006/relationships/image" Target="../media/image82.png"/><Relationship Id="rId5" Type="http://schemas.openxmlformats.org/officeDocument/2006/relationships/image" Target="../media/image29.jpeg"/><Relationship Id="rId15" Type="http://schemas.openxmlformats.org/officeDocument/2006/relationships/image" Target="../media/image39.png"/><Relationship Id="rId23" Type="http://schemas.openxmlformats.org/officeDocument/2006/relationships/image" Target="../media/image47.png"/><Relationship Id="rId28" Type="http://schemas.openxmlformats.org/officeDocument/2006/relationships/image" Target="../media/image52.png"/><Relationship Id="rId36" Type="http://schemas.openxmlformats.org/officeDocument/2006/relationships/image" Target="../media/image60.png"/><Relationship Id="rId49" Type="http://schemas.openxmlformats.org/officeDocument/2006/relationships/image" Target="../media/image73.png"/><Relationship Id="rId57" Type="http://schemas.openxmlformats.org/officeDocument/2006/relationships/image" Target="../media/image81.png"/><Relationship Id="rId61" Type="http://schemas.openxmlformats.org/officeDocument/2006/relationships/image" Target="../media/image85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31" Type="http://schemas.openxmlformats.org/officeDocument/2006/relationships/image" Target="../media/image55.png"/><Relationship Id="rId44" Type="http://schemas.openxmlformats.org/officeDocument/2006/relationships/image" Target="../media/image68.png"/><Relationship Id="rId52" Type="http://schemas.openxmlformats.org/officeDocument/2006/relationships/image" Target="../media/image76.png"/><Relationship Id="rId60" Type="http://schemas.openxmlformats.org/officeDocument/2006/relationships/image" Target="../media/image8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jpeg"/><Relationship Id="rId27" Type="http://schemas.openxmlformats.org/officeDocument/2006/relationships/image" Target="../media/image51.png"/><Relationship Id="rId30" Type="http://schemas.openxmlformats.org/officeDocument/2006/relationships/image" Target="../media/image54.png"/><Relationship Id="rId35" Type="http://schemas.openxmlformats.org/officeDocument/2006/relationships/image" Target="../media/image59.png"/><Relationship Id="rId43" Type="http://schemas.openxmlformats.org/officeDocument/2006/relationships/image" Target="../media/image67.png"/><Relationship Id="rId48" Type="http://schemas.openxmlformats.org/officeDocument/2006/relationships/image" Target="../media/image72.png"/><Relationship Id="rId56" Type="http://schemas.openxmlformats.org/officeDocument/2006/relationships/image" Target="../media/image80.png"/><Relationship Id="rId8" Type="http://schemas.openxmlformats.org/officeDocument/2006/relationships/image" Target="../media/image32.png"/><Relationship Id="rId51" Type="http://schemas.openxmlformats.org/officeDocument/2006/relationships/image" Target="../media/image75.png"/><Relationship Id="rId3" Type="http://schemas.openxmlformats.org/officeDocument/2006/relationships/image" Target="../media/image27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33" Type="http://schemas.openxmlformats.org/officeDocument/2006/relationships/image" Target="../media/image57.png"/><Relationship Id="rId38" Type="http://schemas.openxmlformats.org/officeDocument/2006/relationships/image" Target="../media/image62.png"/><Relationship Id="rId46" Type="http://schemas.openxmlformats.org/officeDocument/2006/relationships/image" Target="../media/image70.png"/><Relationship Id="rId59" Type="http://schemas.openxmlformats.org/officeDocument/2006/relationships/image" Target="../media/image8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92.jpeg"/><Relationship Id="rId7" Type="http://schemas.openxmlformats.org/officeDocument/2006/relationships/image" Target="../media/image96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10" Type="http://schemas.openxmlformats.org/officeDocument/2006/relationships/hyperlink" Target="&#1052;&#1077;&#1078;&#1076;&#1091;&#1085;&#1072;&#1088;&#1086;&#1076;&#1085;&#1072;&#1103;%20&#1054;&#1088;&#1075;&#1072;&#1085;&#1080;&#1079;&#1072;&#1094;&#1080;&#1103;%20&#1043;&#1088;&#1072;&#1078;&#1076;&#1072;&#1085;&#1089;&#1082;&#1086;&#1081;%20&#1054;&#1073;&#1086;&#1088;&#1086;&#1085;&#1099;%20-%20&#1052;&#1054;&#1043;&#1054;.mp4" TargetMode="External"/><Relationship Id="rId4" Type="http://schemas.openxmlformats.org/officeDocument/2006/relationships/image" Target="../media/image93.png"/><Relationship Id="rId9" Type="http://schemas.openxmlformats.org/officeDocument/2006/relationships/image" Target="../media/image9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hyperlink" Target="&#1048;&#1053;&#1058;&#1045;&#1056;&#1042;&#1068;&#1070;%20&#1043;&#1045;&#1053;&#1045;&#1056;&#1040;&#1051;&#1068;&#1053;&#1054;&#1043;&#1054;%20&#1057;&#1045;&#1050;&#1056;&#1045;&#1058;&#1040;&#1056;&#1071;%20&#1052;&#1054;&#1043;&#1054;%20&#1042;&#1051;&#1040;&#1044;&#1048;&#1052;&#1048;&#1056;&#1040;%20&#1050;&#1059;&#1042;&#1064;&#1048;&#1053;&#1054;&#1042;&#1040;.mp4" TargetMode="External"/><Relationship Id="rId4" Type="http://schemas.openxmlformats.org/officeDocument/2006/relationships/image" Target="../media/image10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-11113" y="0"/>
            <a:ext cx="12226926" cy="686593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6251575" y="1338263"/>
            <a:ext cx="184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 Cyr" charset="0"/>
                <a:ea typeface="Arial" charset="0"/>
              </a:defRPr>
            </a:lvl9pPr>
          </a:lstStyle>
          <a:p>
            <a:pPr algn="ctr" eaLnBrk="1" hangingPunct="1">
              <a:lnSpc>
                <a:spcPct val="60000"/>
              </a:lnSpc>
              <a:defRPr/>
            </a:pPr>
            <a:endParaRPr lang="ru-RU" sz="12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8" name="TextBox 9"/>
          <p:cNvSpPr txBox="1">
            <a:spLocks noChangeArrowheads="1"/>
          </p:cNvSpPr>
          <p:nvPr/>
        </p:nvSpPr>
        <p:spPr bwMode="auto">
          <a:xfrm>
            <a:off x="1273175" y="3140968"/>
            <a:ext cx="964565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«МЕЖДУНАРОДНАЯ</a:t>
            </a:r>
            <a:r>
              <a:rPr lang="ru-RU" altLang="ru-RU" b="1" dirty="0" smtClean="0">
                <a:ln>
                  <a:solidFill>
                    <a:schemeClr val="bg2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ОРГАНИЗАЦИЯ</a:t>
            </a:r>
            <a:r>
              <a:rPr lang="ru-RU" altLang="ru-RU" b="1" dirty="0">
                <a:ln>
                  <a:solidFill>
                    <a:schemeClr val="bg2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ГРАЖДАНСКОЙ</a:t>
            </a:r>
            <a:r>
              <a:rPr lang="ru-RU" altLang="ru-RU" b="1" dirty="0">
                <a:ln>
                  <a:solidFill>
                    <a:schemeClr val="bg2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ОБОРОНЫ: ИСТОРИЯ И </a:t>
            </a:r>
            <a:r>
              <a:rPr lang="ru-RU" alt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СОВРЕМЕННОСТЬ»</a:t>
            </a:r>
            <a:endParaRPr lang="ru-RU" alt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2" descr="http://www.gpn.elista.ru/index.files/line_mch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4213" y="5065713"/>
            <a:ext cx="260667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79588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luxfon.com/pic/201203/1440x900/luxfon.com-1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0"/>
            <a:ext cx="12252326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-11113" y="-3175"/>
            <a:ext cx="12252326" cy="476250"/>
          </a:xfrm>
          <a:prstGeom prst="rect">
            <a:avLst/>
          </a:prstGeom>
          <a:solidFill>
            <a:srgbClr val="FFE59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58 СТРАН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500" b="1">
                <a:latin typeface="Calibri" pitchFamily="34" charset="0"/>
                <a:cs typeface="Calibri" pitchFamily="34" charset="0"/>
              </a:rPr>
              <a:t>-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500" b="1">
                <a:latin typeface="Calibri" pitchFamily="34" charset="0"/>
                <a:cs typeface="Calibri" pitchFamily="34" charset="0"/>
              </a:rPr>
              <a:t>ЧЛЕНЫ МОГО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14340" name="Picture 25" descr="http://pravda-sotrudnikov.ru/img/country-flag/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1513" y="2046288"/>
            <a:ext cx="36353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://www.limaeasy.com/images/jreviews/tn/tn_1859_egypt-135691738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34163" y="3182938"/>
            <a:ext cx="3587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4" descr="http://img3.cliparto.com/pic/s/213035/4338581-round-glossy-icon-of-tunisia.jpg"/>
          <p:cNvPicPr>
            <a:picLocks noChangeAspect="1" noChangeArrowheads="1"/>
          </p:cNvPicPr>
          <p:nvPr/>
        </p:nvPicPr>
        <p:blipFill rotWithShape="1">
          <a:blip r:embed="rId5" cstate="print">
            <a:extLst/>
          </a:blip>
          <a:srcRect l="9424" t="11043" r="10194" b="9054"/>
          <a:stretch/>
        </p:blipFill>
        <p:spPr bwMode="auto">
          <a:xfrm>
            <a:off x="6112214" y="2935078"/>
            <a:ext cx="249577" cy="248093"/>
          </a:xfrm>
          <a:prstGeom prst="ellipse">
            <a:avLst/>
          </a:prstGeom>
          <a:noFill/>
          <a:extLst/>
        </p:spPr>
      </p:pic>
      <p:pic>
        <p:nvPicPr>
          <p:cNvPr id="14343" name="Picture 47" descr="Saudi Arabi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61200" y="3344863"/>
            <a:ext cx="2921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51" descr="Syri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81813" y="2709863"/>
            <a:ext cx="3079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53" descr="Suda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86550" y="35242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65" descr="Nigeri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88" y="3892550"/>
            <a:ext cx="284162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63" descr="Nige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0600" y="3536950"/>
            <a:ext cx="28733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9" descr="http://pravda-sotrudnikov.ru/img/country-flag/lr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2938" y="3738563"/>
            <a:ext cx="373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69" descr="Mali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76913" y="3486150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49" descr="Senegal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68913" y="3536950"/>
            <a:ext cx="28733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71" descr="Mauritania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64163" y="3109913"/>
            <a:ext cx="28733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29" descr="Gabon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48388" y="4278313"/>
            <a:ext cx="3016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77" descr="Morocco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511800" y="2913063"/>
            <a:ext cx="2921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89" descr="Iraq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65963" y="2897188"/>
            <a:ext cx="307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33" descr="Ghana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881688" y="3810000"/>
            <a:ext cx="3016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39" descr="Yemen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189788" y="3494088"/>
            <a:ext cx="3143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35" descr="Guinea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346700" y="3752850"/>
            <a:ext cx="2921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4" descr="http://img.freeflagicons.com/thumb/round_icon/kazakhstan/kazakhstan_640.pn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8231188" y="2195513"/>
            <a:ext cx="4254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 descr="http://data.kontrakty.ua/cache/www/450,0/images/stories/fotos/2010/23/kirgiziya.jpg"/>
          <p:cNvPicPr>
            <a:picLocks noChangeAspect="1" noChangeArrowheads="1"/>
          </p:cNvPicPr>
          <p:nvPr/>
        </p:nvPicPr>
        <p:blipFill rotWithShape="1">
          <a:blip r:embed="rId22" cstate="print">
            <a:extLst/>
          </a:blip>
          <a:srcRect l="7235" t="5258" r="6998" b="8412"/>
          <a:stretch/>
        </p:blipFill>
        <p:spPr bwMode="auto">
          <a:xfrm>
            <a:off x="8492969" y="2421070"/>
            <a:ext cx="287457" cy="289343"/>
          </a:xfrm>
          <a:prstGeom prst="ellipse">
            <a:avLst/>
          </a:prstGeom>
          <a:noFill/>
          <a:extLst/>
        </p:spPr>
      </p:pic>
      <p:pic>
        <p:nvPicPr>
          <p:cNvPr id="14360" name="Picture 23" descr="http://www.aquastil.com.ua/upload/user_files/%D1%84%D0%BB%D0%B0%D0%B3%20%D0%BA%D0%B8%D1%82%D0%B0%D0%B9.png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859838" y="2649538"/>
            <a:ext cx="41275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 descr="http://prestige-global.com.ua/wp-content/uploads/2016/02/%D0%90%D0%B7%D0%B5%D1%80%D0%B1%D0%B0%D0%B9%D0%B4%D0%B6%D0%B0%D0%BD%D1%81%D1%8C%D0%BA%D0%B0-%D0%BC%D0%BE%D0%B2%D0%B0.png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119938" y="2554288"/>
            <a:ext cx="4159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75" descr="Mongolia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9137650" y="2354263"/>
            <a:ext cx="2984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31" descr="Georgia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097713" y="2341563"/>
            <a:ext cx="311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43" descr="Tajikistan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8304213" y="2624138"/>
            <a:ext cx="306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61" descr="South Korea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9647238" y="2779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Рисунок 13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897563" y="2262188"/>
            <a:ext cx="401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2" descr="http://abali.ru/wp-content/uploads/2015/01/kuba_kruglij_flag.png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214688" y="3257550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1" descr="Круглый флаг Гаити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3497263" y="3357563"/>
            <a:ext cx="3079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4" descr="United Arab Emirates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442200" y="3189288"/>
            <a:ext cx="293688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7" descr="Oman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42200" y="3403600"/>
            <a:ext cx="31591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9" descr="Pakistan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758113" y="3060700"/>
            <a:ext cx="2952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2" name="Picture 36" descr="Palestine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6858000" y="2954338"/>
            <a:ext cx="31273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3" name="Picture 41" descr="Malaysia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9264650" y="3810000"/>
            <a:ext cx="29686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4" name="Picture 73" descr="Moldova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6538913" y="234156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5" name="Picture 38" descr="Lebanon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6672263" y="2824163"/>
            <a:ext cx="29368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8" name="Picture 40" descr="http://www.clipartbest.com/cliparts/nTB/G94/nTBG94G8c.png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6723063" y="3841750"/>
            <a:ext cx="374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9" name="Picture 47" descr="Jordan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6965950" y="3154363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0" name="Picture 42" descr="Kuwait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7283450" y="3005138"/>
            <a:ext cx="3063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1" name="Picture 44" descr="Guinea Bissau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5200650" y="3284538"/>
            <a:ext cx="300038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El Salvador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2927350" y="3511550"/>
            <a:ext cx="3222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3" name="Picture 48" descr="Cameroon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6299200" y="3773488"/>
            <a:ext cx="28416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4" name="Picture 53" descr="Central African Republic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6383338" y="353853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0" descr="Bahrain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7192963" y="3149600"/>
            <a:ext cx="2952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8" name="Picture 52" descr="Benin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6096000" y="4062413"/>
            <a:ext cx="29686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0" name="Picture 54" descr="Bosnia-Herzegovina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6299200" y="2476500"/>
            <a:ext cx="271463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2" name="Picture 56" descr="Burkina-Faso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5518150" y="34940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Burundi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6527800" y="3868738"/>
            <a:ext cx="2873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Algeria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5765800" y="2868613"/>
            <a:ext cx="2746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0" name="Picture 64" descr="Armenia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6972300" y="2540000"/>
            <a:ext cx="28416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6" descr="https://cdn4.iconfinder.com/data/icons/flat-country-flag/512/Romania-512.png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6246813" y="3333750"/>
            <a:ext cx="263525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4" name="Picture 68" descr="http://img.freeflagicons.com/thumb/glossy_round_icon/democratic_republic_of_the_congo/democratic_republic_of_the_congo_640.png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6411913" y="4360863"/>
            <a:ext cx="3873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8" descr="http://download.seaicons.com/icons/custom-icon-design/round-world-flags/512/Congo-icon.png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6407150" y="4110038"/>
            <a:ext cx="265113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70" descr="http://img.freeflagicons.com/thumb/sphere_icon/cyprus/cyprus_640.png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6332538" y="2711450"/>
            <a:ext cx="41275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70" descr="http://www.pngall.com/wp-content/uploads/2016/05/Ivory-Coast-Flag-PNG.png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5472113" y="3752850"/>
            <a:ext cx="4191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33" descr="Togo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5905500" y="3532188"/>
            <a:ext cx="309563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8" name="Picture 72" descr="http://img.freeflagicons.com/thumb/glossy_round_icon/libya/libya_640.png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6345238" y="3021013"/>
            <a:ext cx="3778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10" name="Picture 74" descr="http://img.freeflagicons.com/thumb/round_icon/lesotho/lesotho_640.png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6548438" y="4686300"/>
            <a:ext cx="360362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14" name="Picture 78" descr="https://lh3.ggpht.com/TEdKtlg29zpOUOdkUw8LM2TmGZApEThSLEWLjks0a36czOR-FOv_sluKF9ZPldhSX4s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7285038" y="3262313"/>
            <a:ext cx="3349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7" name="Picture 63" descr="E:\Обучение в МОГО\DSC_2744.JPG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3225800" y="911225"/>
            <a:ext cx="2162175" cy="1282700"/>
          </a:xfrm>
          <a:prstGeom prst="rect">
            <a:avLst/>
          </a:prstGeom>
          <a:noFill/>
          <a:ln w="317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6448" name="Рисунок 15"/>
          <p:cNvPicPr>
            <a:picLocks noChangeAspect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6684963" y="1282700"/>
            <a:ext cx="137953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19063" y="1177925"/>
            <a:ext cx="3019425" cy="749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Штаб-квартира МОГО</a:t>
            </a:r>
          </a:p>
          <a:p>
            <a:pPr algn="ctr">
              <a:defRPr/>
            </a:pPr>
            <a:r>
              <a:rPr lang="ru-RU" sz="21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Женева, Швейцария</a:t>
            </a:r>
          </a:p>
        </p:txBody>
      </p:sp>
      <p:sp>
        <p:nvSpPr>
          <p:cNvPr id="16450" name="Номер слайда 5"/>
          <p:cNvSpPr txBox="1">
            <a:spLocks noGrp="1"/>
          </p:cNvSpPr>
          <p:nvPr/>
        </p:nvSpPr>
        <p:spPr bwMode="auto">
          <a:xfrm>
            <a:off x="11496675" y="476250"/>
            <a:ext cx="5762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25B9B7D3-9BA8-450A-BD57-CE3A52316115}" type="slidenum">
              <a:rPr kumimoji="1" lang="ru-RU" altLang="ru-RU" sz="1600" b="1">
                <a:latin typeface="Calibri" pitchFamily="34" charset="0"/>
                <a:cs typeface="Times New Roman" pitchFamily="18" charset="0"/>
              </a:rPr>
              <a:pPr algn="ctr" eaLnBrk="1" hangingPunct="1"/>
              <a:t>10</a:t>
            </a:fld>
            <a:endParaRPr kumimoji="1" lang="ru-RU" altLang="ru-RU" sz="1600" b="1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451" name="TextBox 4"/>
          <p:cNvSpPr txBox="1">
            <a:spLocks noChangeArrowheads="1"/>
          </p:cNvSpPr>
          <p:nvPr/>
        </p:nvSpPr>
        <p:spPr bwMode="auto">
          <a:xfrm>
            <a:off x="-14288" y="5995988"/>
            <a:ext cx="12252326" cy="862012"/>
          </a:xfrm>
          <a:prstGeom prst="rect">
            <a:avLst/>
          </a:prstGeom>
          <a:solidFill>
            <a:srgbClr val="FFE59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5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17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5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СТРАН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500" b="1">
                <a:latin typeface="Calibri" pitchFamily="34" charset="0"/>
                <a:cs typeface="Calibri" pitchFamily="34" charset="0"/>
              </a:rPr>
              <a:t>- СТАТУС НАБЛЮДАТЕЛЕЙ</a:t>
            </a:r>
          </a:p>
          <a:p>
            <a:pPr algn="ctr"/>
            <a:r>
              <a:rPr lang="ru-RU" altLang="ru-RU" sz="25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30</a:t>
            </a:r>
            <a:r>
              <a:rPr lang="ru-RU" altLang="ru-RU" sz="2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5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ОРГАНИЗАЦИЙ</a:t>
            </a:r>
            <a:r>
              <a:rPr lang="ru-RU" altLang="ru-RU" sz="2500" b="1">
                <a:latin typeface="Calibri" pitchFamily="34" charset="0"/>
                <a:cs typeface="Calibri" pitchFamily="34" charset="0"/>
              </a:rPr>
              <a:t> - АФФИЛИРОВАННЫЕ ЧЛЕНЫ МОГО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87975" y="1552575"/>
            <a:ext cx="711200" cy="709613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425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475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675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725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775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825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875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925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975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25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075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2125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175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2225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275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2325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3750"/>
                            </p:stCondLst>
                            <p:childTnLst>
                              <p:par>
                                <p:cTn id="14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24250"/>
                            </p:stCondLst>
                            <p:childTnLst>
                              <p:par>
                                <p:cTn id="1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2475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525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5750"/>
                            </p:stCondLst>
                            <p:childTnLst>
                              <p:par>
                                <p:cTn id="16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26250"/>
                            </p:stCondLst>
                            <p:childTnLst>
                              <p:par>
                                <p:cTn id="16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26750"/>
                            </p:stCondLst>
                            <p:childTnLst>
                              <p:par>
                                <p:cTn id="16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2725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7750"/>
                            </p:stCondLst>
                            <p:childTnLst>
                              <p:par>
                                <p:cTn id="1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2825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875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7411" name="Picture 5" descr="C:\Users\Виталий\Desktop\hello_html_398e7f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4213" y="4622800"/>
            <a:ext cx="3765550" cy="2176463"/>
          </a:xfrm>
          <a:prstGeom prst="rect">
            <a:avLst/>
          </a:prstGeom>
          <a:noFill/>
          <a:ln w="254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7412" name="Picture 2" descr="http://mes.kg/upload/news/maya2016/IMG_54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4213" y="193675"/>
            <a:ext cx="3765550" cy="2114550"/>
          </a:xfrm>
          <a:prstGeom prst="rect">
            <a:avLst/>
          </a:prstGeom>
          <a:noFill/>
          <a:ln w="254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7413" name="Picture 4" descr="http://www.gov.kg/wp-content/uploads/2016/05/SAB_78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04213" y="2414588"/>
            <a:ext cx="3765550" cy="2114550"/>
          </a:xfrm>
          <a:prstGeom prst="rect">
            <a:avLst/>
          </a:prstGeom>
          <a:noFill/>
          <a:ln w="2540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7414" name="Номер слайда 5"/>
          <p:cNvSpPr txBox="1">
            <a:spLocks noGrp="1"/>
          </p:cNvSpPr>
          <p:nvPr/>
        </p:nvSpPr>
        <p:spPr bwMode="auto">
          <a:xfrm>
            <a:off x="11664950" y="6532563"/>
            <a:ext cx="5762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FD6FD548-FD47-4536-BF81-57AA9E510DE7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11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" name="Лента лицом вверх 11"/>
          <p:cNvSpPr/>
          <p:nvPr/>
        </p:nvSpPr>
        <p:spPr>
          <a:xfrm>
            <a:off x="142875" y="115888"/>
            <a:ext cx="7966075" cy="1135062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00B0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ПРЕДНАЗНАЧЕНИЕ, ЗАДАЧИ И СТРУКТУРА МОГО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90500" y="1412875"/>
            <a:ext cx="7870825" cy="1960563"/>
          </a:xfrm>
          <a:prstGeom prst="roundRect">
            <a:avLst/>
          </a:prstGeom>
          <a:solidFill>
            <a:srgbClr val="93E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indent="0" algn="ctr" eaLnBrk="1" hangingPunct="1">
              <a:defRPr/>
            </a:pPr>
            <a:r>
              <a:rPr lang="ru-RU" altLang="ru-RU" sz="2400" b="1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ГЕНЕРАЛЬНАЯ АССАМБЛЕЯ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является высшим органом МОГО и состоит 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из делегатов, представляющих страны-члены. 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Собирается на очередные сессии с интервалом, 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 превышающим два года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2875" y="3500438"/>
            <a:ext cx="7870825" cy="1962150"/>
          </a:xfrm>
          <a:prstGeom prst="roundRect">
            <a:avLst/>
          </a:prstGeom>
          <a:solidFill>
            <a:srgbClr val="B8E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indent="0" algn="ctr" eaLnBrk="1" hangingPunct="1">
              <a:defRPr/>
            </a:pPr>
            <a:r>
              <a:rPr lang="ru-RU" altLang="ru-RU" sz="24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ИСПОЛНИТЕЛЬНЫЙ СОВЕТ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созывается один раз в год. Исполнительный совет выполняет решения, принятые Генеральной Ассамблеей, и направляет деятельность МОГО в соответствии с целью таких решений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2875" y="5589588"/>
            <a:ext cx="7870825" cy="1114425"/>
          </a:xfrm>
          <a:prstGeom prst="roundRect">
            <a:avLst/>
          </a:prstGeom>
          <a:solidFill>
            <a:srgbClr val="FF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indent="0" algn="ctr" eaLnBrk="1" hangingPunct="1">
              <a:defRPr/>
            </a:pPr>
            <a:r>
              <a:rPr lang="ru-RU" altLang="ru-RU" sz="24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ПОСТОЯННЫЙ СЕКРЕТАРИАТ</a:t>
            </a:r>
          </a:p>
          <a:p>
            <a:pPr marL="0" lvl="2" indent="0" algn="ctr" eaLnBrk="1" hangingPunct="1">
              <a:defRPr/>
            </a:pPr>
            <a:r>
              <a:rPr lang="ru-RU" altLang="ru-RU"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отвечает за техническое и административное управление МОГО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Группа 1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-219876"/>
            <a:chExt cx="9144000" cy="5363377"/>
          </a:xfrm>
        </p:grpSpPr>
        <p:grpSp>
          <p:nvGrpSpPr>
            <p:cNvPr id="19471" name="Группа 10"/>
            <p:cNvGrpSpPr>
              <a:grpSpLocks/>
            </p:cNvGrpSpPr>
            <p:nvPr/>
          </p:nvGrpSpPr>
          <p:grpSpPr bwMode="auto">
            <a:xfrm>
              <a:off x="0" y="-219876"/>
              <a:ext cx="9144000" cy="5363377"/>
              <a:chOff x="278594" y="-683911"/>
              <a:chExt cx="8586811" cy="5827412"/>
            </a:xfrm>
          </p:grpSpPr>
          <p:pic>
            <p:nvPicPr>
              <p:cNvPr id="19474" name="Рисунок 11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78594" y="-683911"/>
                <a:ext cx="8586811" cy="58274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475" name="Группа 13"/>
              <p:cNvGrpSpPr>
                <a:grpSpLocks/>
              </p:cNvGrpSpPr>
              <p:nvPr/>
            </p:nvGrpSpPr>
            <p:grpSpPr bwMode="auto">
              <a:xfrm>
                <a:off x="3491880" y="51470"/>
                <a:ext cx="689370" cy="1564199"/>
                <a:chOff x="3855053" y="51470"/>
                <a:chExt cx="689370" cy="1564199"/>
              </a:xfrm>
            </p:grpSpPr>
            <p:pic>
              <p:nvPicPr>
                <p:cNvPr id="19477" name="Рисунок 17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855054" y="555526"/>
                  <a:ext cx="687042" cy="4206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478" name="Рисунок 18"/>
                <p:cNvPicPr>
                  <a:picLocks noChangeAspect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855054" y="51470"/>
                  <a:ext cx="687042" cy="4577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479" name="Рисунок 19"/>
                <p:cNvPicPr>
                  <a:picLocks noChangeAspect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3855053" y="1022478"/>
                  <a:ext cx="687043" cy="4183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>
                  <a:off x="4544965" y="51261"/>
                  <a:ext cx="0" cy="156476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9476" name="Рисунок 12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553695" y="504978"/>
                <a:ext cx="1380000" cy="1034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9472" name="Picture 28" descr="http://www.pngall.com/wp-content/uploads/2016/05/Switzerland-Flag-PNG-HD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48730" y="1753214"/>
              <a:ext cx="564689" cy="423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3" name="Picture 25" descr="http://pravda-sotrudnikov.ru/img/country-flag/ru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882974" y="1590396"/>
              <a:ext cx="576064" cy="432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59" name="Рисунок 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77988" y="1989138"/>
            <a:ext cx="100647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13"/>
          <p:cNvSpPr txBox="1">
            <a:spLocks noChangeArrowheads="1"/>
          </p:cNvSpPr>
          <p:nvPr/>
        </p:nvSpPr>
        <p:spPr bwMode="auto">
          <a:xfrm>
            <a:off x="438150" y="2886075"/>
            <a:ext cx="3816350" cy="1108075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Наращивание национального потенциала в области ГО</a:t>
            </a:r>
          </a:p>
        </p:txBody>
      </p:sp>
      <p:sp>
        <p:nvSpPr>
          <p:cNvPr id="19461" name="TextBox 14"/>
          <p:cNvSpPr txBox="1">
            <a:spLocks noChangeArrowheads="1"/>
          </p:cNvSpPr>
          <p:nvPr/>
        </p:nvSpPr>
        <p:spPr bwMode="auto">
          <a:xfrm>
            <a:off x="422275" y="4275138"/>
            <a:ext cx="3816350" cy="21224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Совершенствование национальных структур ГО (ГЗ) стран-участников в целях укрепления их потенциала </a:t>
            </a:r>
          </a:p>
          <a:p>
            <a:pPr algn="ctr">
              <a:defRPr/>
            </a:pPr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в области ГО</a:t>
            </a:r>
          </a:p>
        </p:txBody>
      </p:sp>
      <p:sp>
        <p:nvSpPr>
          <p:cNvPr id="19462" name="TextBox 15"/>
          <p:cNvSpPr txBox="1">
            <a:spLocks noChangeArrowheads="1"/>
          </p:cNvSpPr>
          <p:nvPr/>
        </p:nvSpPr>
        <p:spPr bwMode="auto">
          <a:xfrm>
            <a:off x="4354513" y="4275138"/>
            <a:ext cx="3816350" cy="2122487"/>
          </a:xfrm>
          <a:prstGeom prst="rect">
            <a:avLst/>
          </a:prstGeom>
          <a:solidFill>
            <a:srgbClr val="FF858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Реализация программ технической помощи, способствующих развитию национальных структур ГО (ГЗ) стран-членов в области ГО</a:t>
            </a:r>
          </a:p>
        </p:txBody>
      </p:sp>
      <p:sp>
        <p:nvSpPr>
          <p:cNvPr id="19463" name="TextBox 16"/>
          <p:cNvSpPr txBox="1">
            <a:spLocks noChangeArrowheads="1"/>
          </p:cNvSpPr>
          <p:nvPr/>
        </p:nvSpPr>
        <p:spPr bwMode="auto">
          <a:xfrm>
            <a:off x="8316913" y="4275138"/>
            <a:ext cx="3330575" cy="2122487"/>
          </a:xfrm>
          <a:prstGeom prst="rect">
            <a:avLst/>
          </a:prstGeom>
          <a:solidFill>
            <a:srgbClr val="FBBDE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Организация международных конференций и выставок, объединяющих экспертов в области ГО</a:t>
            </a:r>
          </a:p>
        </p:txBody>
      </p:sp>
      <p:sp>
        <p:nvSpPr>
          <p:cNvPr id="19464" name="TextBox 17"/>
          <p:cNvSpPr txBox="1">
            <a:spLocks noChangeArrowheads="1"/>
          </p:cNvSpPr>
          <p:nvPr/>
        </p:nvSpPr>
        <p:spPr bwMode="auto">
          <a:xfrm>
            <a:off x="8320088" y="3190875"/>
            <a:ext cx="3327400" cy="768350"/>
          </a:xfrm>
          <a:prstGeom prst="rect">
            <a:avLst/>
          </a:prstGeom>
          <a:solidFill>
            <a:srgbClr val="93E3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Обмен передовым опытом в вопросах ГО</a:t>
            </a:r>
          </a:p>
        </p:txBody>
      </p:sp>
      <p:sp>
        <p:nvSpPr>
          <p:cNvPr id="19465" name="Номер слайда 5"/>
          <p:cNvSpPr txBox="1">
            <a:spLocks noGrp="1"/>
          </p:cNvSpPr>
          <p:nvPr/>
        </p:nvSpPr>
        <p:spPr bwMode="auto">
          <a:xfrm>
            <a:off x="11664950" y="6532563"/>
            <a:ext cx="5762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A437B54F-E083-4CB5-8B53-687730D48B6A}" type="slidenum">
              <a:rPr kumimoji="1" lang="ru-RU" altLang="ru-RU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 algn="ctr" eaLnBrk="1" hangingPunct="1"/>
              <a:t>12</a:t>
            </a:fld>
            <a:endParaRPr kumimoji="1" lang="ru-RU" altLang="ru-RU" sz="16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6" name="TextBox 19"/>
          <p:cNvSpPr txBox="1">
            <a:spLocks noChangeArrowheads="1"/>
          </p:cNvSpPr>
          <p:nvPr/>
        </p:nvSpPr>
        <p:spPr bwMode="auto">
          <a:xfrm>
            <a:off x="8310563" y="2097088"/>
            <a:ext cx="3328987" cy="769937"/>
          </a:xfrm>
          <a:prstGeom prst="rect">
            <a:avLst/>
          </a:prstGeom>
          <a:solidFill>
            <a:srgbClr val="FFE59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i="1">
                <a:latin typeface="Calibri" pitchFamily="34" charset="0"/>
                <a:cs typeface="Calibri" pitchFamily="34" charset="0"/>
              </a:rPr>
              <a:t>Обучение должностных лиц в области ГО</a:t>
            </a:r>
          </a:p>
        </p:txBody>
      </p:sp>
      <p:sp>
        <p:nvSpPr>
          <p:cNvPr id="21" name="TextBox 20">
            <a:hlinkClick r:id="rId10" action="ppaction://hlinkfile"/>
          </p:cNvPr>
          <p:cNvSpPr txBox="1"/>
          <p:nvPr/>
        </p:nvSpPr>
        <p:spPr>
          <a:xfrm>
            <a:off x="8562973" y="1336817"/>
            <a:ext cx="2801705" cy="3693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Фильм о МОГО</a:t>
            </a:r>
          </a:p>
        </p:txBody>
      </p:sp>
      <p:sp>
        <p:nvSpPr>
          <p:cNvPr id="24" name="Лента лицом вверх 23"/>
          <p:cNvSpPr/>
          <p:nvPr/>
        </p:nvSpPr>
        <p:spPr>
          <a:xfrm>
            <a:off x="539750" y="100013"/>
            <a:ext cx="10812463" cy="765175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АНАЛИЗ ДЕЯТЕЛЬНОСТИ МОГО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 СОВРЕМЕННОМ ЭТАПЕ РАЗВИТИЯ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0483" name="Номер слайда 5"/>
          <p:cNvSpPr txBox="1">
            <a:spLocks noGrp="1"/>
          </p:cNvSpPr>
          <p:nvPr/>
        </p:nvSpPr>
        <p:spPr bwMode="auto">
          <a:xfrm>
            <a:off x="11664950" y="6532563"/>
            <a:ext cx="5762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90F909C7-62AE-4D7F-A9A8-A7D47255CDD9}" type="slidenum">
              <a:rPr kumimoji="1" lang="ru-RU" alt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ctr" eaLnBrk="1" hangingPunct="1"/>
              <a:t>13</a:t>
            </a:fld>
            <a:endParaRPr kumimoji="1" lang="ru-RU" alt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 descr="E:\Esf3wLXXhE-big-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25" y="962025"/>
            <a:ext cx="2663825" cy="1657350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pic>
        <p:nvPicPr>
          <p:cNvPr id="20485" name="Picture 4" descr="http://www.mchs.gov.ru/upload/site1/document_news/IMG_7215-big-reduce4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7575" y="969963"/>
            <a:ext cx="2647950" cy="1649412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pic>
        <p:nvPicPr>
          <p:cNvPr id="20486" name="Picture 5" descr="E:\img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4076700"/>
            <a:ext cx="3776663" cy="2089150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pic>
        <p:nvPicPr>
          <p:cNvPr id="20487" name="Picture 6" descr="E:\4fBx1K5nUg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56588" y="1006475"/>
            <a:ext cx="2620962" cy="1630363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sp>
        <p:nvSpPr>
          <p:cNvPr id="20488" name="Прямоугольник 1"/>
          <p:cNvSpPr>
            <a:spLocks noChangeArrowheads="1"/>
          </p:cNvSpPr>
          <p:nvPr/>
        </p:nvSpPr>
        <p:spPr bwMode="auto">
          <a:xfrm>
            <a:off x="407988" y="2781300"/>
            <a:ext cx="11256962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ПРОГРАММА СТРАТЕГИЧЕСКОГО РАЗВИТИЯ НА ПЕРИОД С 2015 ПО 2025Г.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ЦЕЛЬ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 эффективнее бороться с ЧС, продвигать комплексные подходы снижения рисков возникновения бедствий, способствовать совершенствованию международной кооперации служб спасения.</a:t>
            </a:r>
            <a:endParaRPr lang="ru-RU" alt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489" name="Прямоугольник 2"/>
          <p:cNvSpPr>
            <a:spLocks noChangeArrowheads="1"/>
          </p:cNvSpPr>
          <p:nvPr/>
        </p:nvSpPr>
        <p:spPr bwMode="auto">
          <a:xfrm>
            <a:off x="4224338" y="4883150"/>
            <a:ext cx="8016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ГЛАВНАЯ ЦЕЛЬ НОВОЙ ПРОФЕССИОНАЛЬНО-ОБРАЗОВАТЕЛЬНОЙ ПОЛИТИКИ МОГО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области кадрового обеспечения ГО  - совершенствование образовательной системы на основе расширения номенклатуры специализаций подготовки специалистов ГО, использования единого подхода к образовательному процессу, реализации принципа непрерывности подготовки и повышения квалификации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20490" name="Прямоугольник 6"/>
          <p:cNvSpPr>
            <a:spLocks noChangeArrowheads="1"/>
          </p:cNvSpPr>
          <p:nvPr/>
        </p:nvSpPr>
        <p:spPr bwMode="auto">
          <a:xfrm>
            <a:off x="4224338" y="3825875"/>
            <a:ext cx="8075612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апреле </a:t>
            </a:r>
            <a:r>
              <a:rPr lang="ru-RU" altLang="ru-RU" sz="2100" b="1" dirty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2016 г.</a:t>
            </a:r>
            <a:r>
              <a:rPr lang="ru-RU" altLang="ru-RU" sz="2100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под эгидой МОГО на базе АГЗ МЧС России </a:t>
            </a:r>
          </a:p>
          <a:p>
            <a:pPr algn="ctr"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Международный семинар с участием представителей учебных заведений в области ГО стран-членов МОГО</a:t>
            </a:r>
          </a:p>
        </p:txBody>
      </p:sp>
      <p:sp>
        <p:nvSpPr>
          <p:cNvPr id="15" name="Лента лицом вверх 14"/>
          <p:cNvSpPr/>
          <p:nvPr/>
        </p:nvSpPr>
        <p:spPr>
          <a:xfrm>
            <a:off x="2424113" y="71438"/>
            <a:ext cx="7632700" cy="725487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АНАЛИЗ ДЕЯТЕЛЬНОСТИ МОГО 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 СОВРЕМЕННОМ ЭТАПЕ РАЗВИТИЯ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350" y="0"/>
            <a:ext cx="12209463" cy="686593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781175" y="6002338"/>
            <a:ext cx="86423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ЗАЩИТА ГРАЖДАНСКОГО НАСЕЛЕНИЯ В ХОДЕ ВОЙН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ВАЖНЕЙШАЯ ЗАДАЧА ЧЕЛОВЕЧЕСТВА!!!</a:t>
            </a:r>
            <a:endParaRPr kumimoji="1" lang="ru-RU" alt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8" name="AutoShape 12" descr="https://im1-tub-ru.yandex.net/i?id=3db8630298ef02a129e0f2a2e6ab4149&amp;n=33&amp;h=215&amp;w=301"/>
          <p:cNvSpPr>
            <a:spLocks noChangeAspect="1" noChangeArrowheads="1"/>
          </p:cNvSpPr>
          <p:nvPr/>
        </p:nvSpPr>
        <p:spPr bwMode="auto">
          <a:xfrm>
            <a:off x="207963" y="-192088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sz="2400"/>
          </a:p>
        </p:txBody>
      </p:sp>
      <p:sp>
        <p:nvSpPr>
          <p:cNvPr id="6149" name="AutoShape 14" descr="https://im1-tub-ru.yandex.net/i?id=3db8630298ef02a129e0f2a2e6ab4149&amp;n=33&amp;h=215&amp;w=301"/>
          <p:cNvSpPr>
            <a:spLocks noChangeAspect="1" noChangeArrowheads="1"/>
          </p:cNvSpPr>
          <p:nvPr/>
        </p:nvSpPr>
        <p:spPr bwMode="auto">
          <a:xfrm>
            <a:off x="411163" y="11113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sz="2400"/>
          </a:p>
        </p:txBody>
      </p:sp>
      <p:sp>
        <p:nvSpPr>
          <p:cNvPr id="5130" name="AutoShape 16" descr="https://im1-tub-ru.yandex.net/i?id=3db8630298ef02a129e0f2a2e6ab4149&amp;n=33&amp;h=215&amp;w=301"/>
          <p:cNvSpPr>
            <a:spLocks noChangeAspect="1" noChangeArrowheads="1"/>
          </p:cNvSpPr>
          <p:nvPr/>
        </p:nvSpPr>
        <p:spPr bwMode="auto">
          <a:xfrm>
            <a:off x="614363" y="214313"/>
            <a:ext cx="406400" cy="406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ru-RU" alt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51" name="Номер слайда 5"/>
          <p:cNvSpPr txBox="1">
            <a:spLocks noGrp="1"/>
          </p:cNvSpPr>
          <p:nvPr/>
        </p:nvSpPr>
        <p:spPr bwMode="auto">
          <a:xfrm>
            <a:off x="11760200" y="6532563"/>
            <a:ext cx="2428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9C958953-F55F-4D71-8FF7-97751EEA09C1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2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152" name="Группа 4"/>
          <p:cNvGrpSpPr>
            <a:grpSpLocks/>
          </p:cNvGrpSpPr>
          <p:nvPr/>
        </p:nvGrpSpPr>
        <p:grpSpPr bwMode="auto">
          <a:xfrm>
            <a:off x="447675" y="1112838"/>
            <a:ext cx="11396663" cy="1658937"/>
            <a:chOff x="93913" y="232569"/>
            <a:chExt cx="8966169" cy="1442753"/>
          </a:xfrm>
        </p:grpSpPr>
        <p:pic>
          <p:nvPicPr>
            <p:cNvPr id="6160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3913" y="232569"/>
              <a:ext cx="2159052" cy="1431925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61" name="Picture 33" descr="C:\Users\Виталий\Desktop\100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81562" y="243396"/>
              <a:ext cx="2178520" cy="1421098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62" name="Рисунок 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29865" y="243396"/>
              <a:ext cx="2159052" cy="1431926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63" name="Рисунок 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43855" y="248290"/>
              <a:ext cx="2143967" cy="1416204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</p:grpSp>
      <p:grpSp>
        <p:nvGrpSpPr>
          <p:cNvPr id="6153" name="Группа 6"/>
          <p:cNvGrpSpPr>
            <a:grpSpLocks/>
          </p:cNvGrpSpPr>
          <p:nvPr/>
        </p:nvGrpSpPr>
        <p:grpSpPr bwMode="auto">
          <a:xfrm>
            <a:off x="376238" y="3941763"/>
            <a:ext cx="11506200" cy="1930400"/>
            <a:chOff x="72482" y="3219822"/>
            <a:chExt cx="8962774" cy="1442429"/>
          </a:xfrm>
        </p:grpSpPr>
        <p:pic>
          <p:nvPicPr>
            <p:cNvPr id="6156" name="Picture 30" descr="C:\Users\Виталий\Desktop\3ecbc1937d5c9ee1861be1b83d1ede20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55394" y="3219822"/>
              <a:ext cx="2171430" cy="1431925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57" name="Picture 31" descr="C:\Users\Виталий\Desktop\bp9-512x370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22484" y="3219822"/>
              <a:ext cx="2171430" cy="1431925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58" name="Picture 32" descr="C:\Users\Виталий\Desktop\usa_army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855355" y="3223805"/>
              <a:ext cx="2179901" cy="1427942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  <p:pic>
          <p:nvPicPr>
            <p:cNvPr id="6159" name="Рисунок 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2482" y="3219822"/>
              <a:ext cx="2180483" cy="1442429"/>
            </a:xfrm>
            <a:prstGeom prst="rect">
              <a:avLst/>
            </a:prstGeom>
            <a:noFill/>
            <a:ln w="25400">
              <a:solidFill>
                <a:srgbClr val="EB8015"/>
              </a:solidFill>
              <a:miter lim="800000"/>
              <a:headEnd/>
              <a:tailEnd/>
            </a:ln>
          </p:spPr>
        </p:pic>
      </p:grpSp>
      <p:sp>
        <p:nvSpPr>
          <p:cNvPr id="6154" name="Прямоугольник 7"/>
          <p:cNvSpPr>
            <a:spLocks noChangeArrowheads="1"/>
          </p:cNvSpPr>
          <p:nvPr/>
        </p:nvSpPr>
        <p:spPr bwMode="auto">
          <a:xfrm>
            <a:off x="6350" y="11113"/>
            <a:ext cx="1219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5500 лет  </a:t>
            </a: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-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14 ТЫСЯЧ ВОЙН</a:t>
            </a: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погибло  -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5 МИЛЛИАРДОВ ЧЕЛОВЕК</a:t>
            </a: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без вооруженных конфликтов -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292 ГОДА</a:t>
            </a:r>
            <a:endParaRPr lang="ru-RU" alt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6155" name="Rectangle 3"/>
          <p:cNvSpPr>
            <a:spLocks noChangeArrowheads="1"/>
          </p:cNvSpPr>
          <p:nvPr/>
        </p:nvSpPr>
        <p:spPr bwMode="auto">
          <a:xfrm>
            <a:off x="411163" y="2933700"/>
            <a:ext cx="114712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ГИБЕЛЬ МИРНОГО НАСЕЛЕНИЯ В ВОЙНАХ (ОТ ОБЩЕГО ЧИСЛА ПОГИБШИХ): </a:t>
            </a:r>
          </a:p>
          <a:p>
            <a:pPr algn="ctr">
              <a:defRPr/>
            </a:pPr>
            <a:r>
              <a:rPr lang="ru-RU" alt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МИРОВАЯ ВОЙНА</a:t>
            </a:r>
            <a:r>
              <a:rPr lang="ru-RU" alt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– 5%, </a:t>
            </a:r>
            <a:r>
              <a:rPr lang="ru-RU" altLang="ru-RU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 МИРОВАЯ ВОЙНА </a:t>
            </a:r>
            <a:r>
              <a:rPr lang="ru-RU" alt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50%, </a:t>
            </a:r>
          </a:p>
          <a:p>
            <a:pPr algn="ctr">
              <a:defRPr/>
            </a:pPr>
            <a:r>
              <a:rPr lang="ru-RU" altLang="ru-RU" sz="2000" b="1" i="1" dirty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ВОЙНА В КОРЕЕ, ВЬЕТНАМЕ</a:t>
            </a:r>
            <a:r>
              <a:rPr lang="ru-RU" alt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– 90%, </a:t>
            </a:r>
            <a:r>
              <a:rPr lang="ru-RU" alt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ВОЙНА В ЮГОСЛАВИИ, ИРАКЕ</a:t>
            </a:r>
            <a:r>
              <a:rPr lang="ru-RU" alt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– 96%</a:t>
            </a:r>
            <a:endParaRPr kumimoji="1" lang="ru-RU" alt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195" name="Номер слайда 5"/>
          <p:cNvSpPr txBox="1">
            <a:spLocks noGrp="1"/>
          </p:cNvSpPr>
          <p:nvPr/>
        </p:nvSpPr>
        <p:spPr bwMode="auto">
          <a:xfrm>
            <a:off x="11804650" y="6532563"/>
            <a:ext cx="2428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953B304B-6FF3-4113-854F-F2357D9D4E68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3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08438" y="981075"/>
            <a:ext cx="7918450" cy="246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«ЖЕНЕВСКИЕ ЗОНЫ»</a:t>
            </a:r>
            <a:r>
              <a:rPr lang="ru-RU" altLang="ru-RU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2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нейтральные зоны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или </a:t>
            </a:r>
            <a:r>
              <a:rPr lang="ru-RU" altLang="ru-RU" sz="2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открытые города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в которых в военное время могли найти </a:t>
            </a:r>
            <a:r>
              <a:rPr lang="ru-RU" altLang="ru-RU" sz="2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убежище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некоторые категории граждан: </a:t>
            </a:r>
            <a:r>
              <a:rPr lang="ru-RU" altLang="ru-RU" sz="2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женщины, дети, больные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  <a:p>
            <a:pPr algn="just">
              <a:defRPr/>
            </a:pP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</a:t>
            </a:r>
            <a:r>
              <a:rPr lang="ru-RU" alt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1935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году французский парламент одобрил инициативу о создании Женевских зон и принял резолюцию по этому вопросу. </a:t>
            </a:r>
          </a:p>
          <a:p>
            <a:pPr algn="just">
              <a:defRPr/>
            </a:pP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</a:t>
            </a:r>
            <a:r>
              <a:rPr lang="ru-RU" alt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1937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году Ассоциация была переведена из Парижа в Женеву.</a:t>
            </a:r>
          </a:p>
        </p:txBody>
      </p:sp>
      <p:sp>
        <p:nvSpPr>
          <p:cNvPr id="8197" name="Прямоугольник 2"/>
          <p:cNvSpPr>
            <a:spLocks noChangeArrowheads="1"/>
          </p:cNvSpPr>
          <p:nvPr/>
        </p:nvSpPr>
        <p:spPr bwMode="auto">
          <a:xfrm>
            <a:off x="119063" y="908050"/>
            <a:ext cx="39608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МОГО УЧРЕЖДЕНА В 1931 ГОДУ </a:t>
            </a:r>
          </a:p>
          <a:p>
            <a:pPr algn="ctr">
              <a:defRPr/>
            </a:pP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ЕЁ ОСНОВАТЕЛЕМ  СТАЛ ФРАНЦУЗСКИЙ ГЕНЕРАЛ МЕДИЦИНСКОЙ СЛУЖБЫ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Жорж Сен – Поль</a:t>
            </a:r>
          </a:p>
        </p:txBody>
      </p:sp>
      <p:pic>
        <p:nvPicPr>
          <p:cNvPr id="8198" name="Picture 22" descr="http://mognovse.ru/mogno/765/764735/764735_html_53d3acc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4650" y="3711575"/>
            <a:ext cx="2149475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94163" y="3825875"/>
            <a:ext cx="4848225" cy="2570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 </a:t>
            </a:r>
            <a:r>
              <a:rPr lang="ru-RU" altLang="ru-RU" sz="2300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1937</a:t>
            </a: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года </a:t>
            </a:r>
            <a:r>
              <a:rPr lang="ru-RU" alt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Генри </a:t>
            </a:r>
            <a:r>
              <a:rPr lang="ru-RU" altLang="ru-RU" sz="2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Джорж</a:t>
            </a:r>
            <a:r>
              <a:rPr lang="ru-RU" alt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defRPr/>
            </a:pP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Генеральный секретарь </a:t>
            </a:r>
          </a:p>
          <a:p>
            <a:pPr algn="ctr">
              <a:defRPr/>
            </a:pP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Ассоциации в Женеве.</a:t>
            </a:r>
          </a:p>
          <a:p>
            <a:pPr algn="ctr">
              <a:defRPr/>
            </a:pP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</a:t>
            </a:r>
            <a:r>
              <a:rPr lang="ru-RU" altLang="ru-RU" sz="2300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1947</a:t>
            </a: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году написал </a:t>
            </a:r>
          </a:p>
          <a:p>
            <a:pPr algn="ctr">
              <a:defRPr/>
            </a:pPr>
            <a:r>
              <a:rPr lang="ru-RU" alt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манифест Ассоциации </a:t>
            </a:r>
          </a:p>
          <a:p>
            <a:pPr algn="ctr">
              <a:defRPr/>
            </a:pPr>
            <a:r>
              <a:rPr lang="ru-RU" alt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«</a:t>
            </a:r>
            <a:r>
              <a:rPr lang="ru-RU" alt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СОВРЕМЕННАЯ ВОЙНА И ЗАЩИТА ГРАЖДАНСКОГО НАСЕЛЕНИЯ</a:t>
            </a:r>
            <a:r>
              <a:rPr lang="ru-RU" alt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»</a:t>
            </a:r>
          </a:p>
        </p:txBody>
      </p:sp>
      <p:sp>
        <p:nvSpPr>
          <p:cNvPr id="12" name="Лента лицом вверх 11"/>
          <p:cNvSpPr/>
          <p:nvPr/>
        </p:nvSpPr>
        <p:spPr>
          <a:xfrm>
            <a:off x="1487488" y="115888"/>
            <a:ext cx="9001125" cy="684212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ИСТОРИЯ СОЗДАНИЯ МОГО</a:t>
            </a:r>
          </a:p>
        </p:txBody>
      </p:sp>
      <p:pic>
        <p:nvPicPr>
          <p:cNvPr id="8201" name="Picture 10" descr="C:\Users\Kuzmin.a.a\Desktop\ZHorzh-Sen-P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0" y="2430463"/>
            <a:ext cx="25923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19" name="Номер слайда 5"/>
          <p:cNvSpPr txBox="1">
            <a:spLocks noGrp="1"/>
          </p:cNvSpPr>
          <p:nvPr/>
        </p:nvSpPr>
        <p:spPr bwMode="auto">
          <a:xfrm>
            <a:off x="11901488" y="6532563"/>
            <a:ext cx="2444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B0D68F53-9AFD-4497-AAD0-3CC6E96287F3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4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220" name="Picture 39" descr="женевская конвенция 1949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55975"/>
            <a:ext cx="4222750" cy="317182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221" name="Picture 41" descr="Женевская конвенция 1949 год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1538" y="4797425"/>
            <a:ext cx="2271712" cy="15557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222" name="TextBox 45"/>
          <p:cNvSpPr txBox="1">
            <a:spLocks noChangeArrowheads="1"/>
          </p:cNvSpPr>
          <p:nvPr/>
        </p:nvSpPr>
        <p:spPr bwMode="auto">
          <a:xfrm>
            <a:off x="-61913" y="828675"/>
            <a:ext cx="5568951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апрель – август </a:t>
            </a:r>
            <a:r>
              <a:rPr lang="ru-RU" altLang="ru-RU" sz="2400" b="1" dirty="0">
                <a:solidFill>
                  <a:srgbClr val="262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1949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год </a:t>
            </a:r>
          </a:p>
          <a:p>
            <a:pPr algn="ctr"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ЖЕНЕВСКАЯ ДИПЛОМАТИЧЕСКАЯ КОНФЕРЕНЦИЯ</a:t>
            </a:r>
            <a:endParaRPr lang="ru-RU" alt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Приглашение приняли </a:t>
            </a:r>
            <a:r>
              <a:rPr lang="ru-RU" altLang="ru-RU" sz="2400" b="1" i="1" dirty="0">
                <a:solidFill>
                  <a:srgbClr val="262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59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государств и ряд международных организаций, в числе которых была и ООН.</a:t>
            </a:r>
          </a:p>
        </p:txBody>
      </p:sp>
      <p:sp>
        <p:nvSpPr>
          <p:cNvPr id="9223" name="TextBox 3"/>
          <p:cNvSpPr txBox="1">
            <a:spLocks noChangeArrowheads="1"/>
          </p:cNvSpPr>
          <p:nvPr/>
        </p:nvSpPr>
        <p:spPr bwMode="auto">
          <a:xfrm>
            <a:off x="5808663" y="995363"/>
            <a:ext cx="6215062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ЖЕНЕВСКИЕ КОНВЕНЦИИ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Женевская конвенция об улучшении участи раненых и больных в действующих армиях.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Женевская конвенция об обращении в военнопленными.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Женевская конвенция об улучшении участи раненых, больных и лиц, потерпевших кораблекрушение, из состава вооруженных сил на море.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Женевская конвенция о защите гражданского населения во время войны.</a:t>
            </a:r>
          </a:p>
        </p:txBody>
      </p:sp>
      <p:pic>
        <p:nvPicPr>
          <p:cNvPr id="9224" name="Picture 43" descr="http://simg.sputnik.ru/?key=6945bc19ccd96fe17623f1d15dd603ee3ec18c6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8388" y="4810125"/>
            <a:ext cx="2251075" cy="15430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7" name="Лента лицом вверх 16"/>
          <p:cNvSpPr/>
          <p:nvPr/>
        </p:nvSpPr>
        <p:spPr>
          <a:xfrm>
            <a:off x="2279650" y="150813"/>
            <a:ext cx="7272338" cy="684212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ИСТОРИЯ СОЗДАНИЯ МОГО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34925" y="-11113"/>
            <a:ext cx="12226925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3" name="Номер слайда 5"/>
          <p:cNvSpPr txBox="1">
            <a:spLocks noGrp="1"/>
          </p:cNvSpPr>
          <p:nvPr/>
        </p:nvSpPr>
        <p:spPr bwMode="auto">
          <a:xfrm>
            <a:off x="11901488" y="6532563"/>
            <a:ext cx="2444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E39B78C9-2A30-4C4A-AF3E-833B84471673}" type="slidenum">
              <a:rPr kumimoji="1" lang="ru-RU" alt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ctr" eaLnBrk="1" hangingPunct="1"/>
              <a:t>5</a:t>
            </a:fld>
            <a:endParaRPr kumimoji="1" lang="ru-RU" alt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3" descr="C:\Users\Виталий\Desktop\16357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9788" y="1862138"/>
            <a:ext cx="3854450" cy="2203450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sp>
        <p:nvSpPr>
          <p:cNvPr id="10245" name="TextBox 7"/>
          <p:cNvSpPr txBox="1">
            <a:spLocks noChangeArrowheads="1"/>
          </p:cNvSpPr>
          <p:nvPr/>
        </p:nvSpPr>
        <p:spPr bwMode="auto">
          <a:xfrm>
            <a:off x="309563" y="836613"/>
            <a:ext cx="47894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1954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год Берлин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ПЕРВАЯ ВСЕМИРНАЯ КОНФЕРЕНЦИЯ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ГРАЖДАНСКОЙ ОБОРОНЕ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520700" y="4249738"/>
            <a:ext cx="47974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1957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год Флоренция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ВТОРАЯ ВСЕМИРНАЯ КОНФЕРЕНЦИЯ ПО ГРАЖДАНСКОЙ ОБОРОНЕ</a:t>
            </a:r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47625" y="5199063"/>
            <a:ext cx="568801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январь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1958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год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МЕЖДУНАРОДНАЯ АССОЦИАЦИЯ «ЖЕНЕВСКИХ ЗОН» ПРЕОБРАЗОВАНА В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МЕЖДУНАРОДНУЮ ОРГАНИЗАЦИЮ ГРАЖДАНСКОЙ ОБОРОНЫ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48" name="TextBox 11"/>
          <p:cNvSpPr txBox="1">
            <a:spLocks noChangeArrowheads="1"/>
          </p:cNvSpPr>
          <p:nvPr/>
        </p:nvSpPr>
        <p:spPr bwMode="auto">
          <a:xfrm>
            <a:off x="6332538" y="908050"/>
            <a:ext cx="4548187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1958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год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Женева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ТРЕТЬЯ ВСЕМИРНАЯ КОНФЕРЕНЦИЯ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ГРАЖДАНСКОЙ ОБОРОНЕ 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130 ДЕЛЕГАТОВ ИЗ 33 СТРАН</a:t>
            </a:r>
          </a:p>
        </p:txBody>
      </p:sp>
      <p:sp>
        <p:nvSpPr>
          <p:cNvPr id="10249" name="TextBox 12"/>
          <p:cNvSpPr txBox="1">
            <a:spLocks noChangeArrowheads="1"/>
          </p:cNvSpPr>
          <p:nvPr/>
        </p:nvSpPr>
        <p:spPr bwMode="auto">
          <a:xfrm>
            <a:off x="6362700" y="2205038"/>
            <a:ext cx="44878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1966</a:t>
            </a: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год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МЕЖДУНАРОДНАЯ КОНФЕРЕНЦИЯ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РАДИОЛОГИЧЕСКОЙ ЗАЩИТЕ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ОГЛАСИЛИ И ОДОБРИЛИ ТЕКСТ УСТАВА МОГО</a:t>
            </a:r>
          </a:p>
        </p:txBody>
      </p:sp>
      <p:sp>
        <p:nvSpPr>
          <p:cNvPr id="10250" name="Прямоугольник 5"/>
          <p:cNvSpPr>
            <a:spLocks noChangeArrowheads="1"/>
          </p:cNvSpPr>
          <p:nvPr/>
        </p:nvSpPr>
        <p:spPr bwMode="auto">
          <a:xfrm>
            <a:off x="5116513" y="3789363"/>
            <a:ext cx="6950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УСТАВ МОГО </a:t>
            </a: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вступил в силу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 марта 1972 года</a:t>
            </a:r>
          </a:p>
        </p:txBody>
      </p:sp>
      <p:pic>
        <p:nvPicPr>
          <p:cNvPr id="10251" name="Picture 18" descr="C:\Users\Виталий\Desktop\coverup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5400" y="4719638"/>
            <a:ext cx="2543175" cy="1739900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sp>
        <p:nvSpPr>
          <p:cNvPr id="16" name="Лента лицом вверх 15"/>
          <p:cNvSpPr/>
          <p:nvPr/>
        </p:nvSpPr>
        <p:spPr>
          <a:xfrm>
            <a:off x="2208213" y="130175"/>
            <a:ext cx="7056437" cy="684213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ИСТОРИЯ СОЗДАНИЯ МОГО</a:t>
            </a:r>
          </a:p>
        </p:txBody>
      </p:sp>
      <p:pic>
        <p:nvPicPr>
          <p:cNvPr id="10253" name="Picture 14" descr="C:\Users\Kuzmin.a.a\Desktop\98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20188" y="4570413"/>
            <a:ext cx="203993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2226925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67" name="Номер слайда 5"/>
          <p:cNvSpPr txBox="1">
            <a:spLocks noGrp="1"/>
          </p:cNvSpPr>
          <p:nvPr/>
        </p:nvSpPr>
        <p:spPr bwMode="auto">
          <a:xfrm>
            <a:off x="11760200" y="6532563"/>
            <a:ext cx="2428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1631D67D-7A10-48E6-A536-E29E19A9C88A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6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1268" name="Прямоугольник 8"/>
          <p:cNvSpPr>
            <a:spLocks noChangeArrowheads="1"/>
          </p:cNvSpPr>
          <p:nvPr/>
        </p:nvSpPr>
        <p:spPr bwMode="auto">
          <a:xfrm>
            <a:off x="4763" y="817563"/>
            <a:ext cx="12225337" cy="118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МОГО принимала активное участие в подготовке 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Дополнительных Протоколов к Женевским Конвенциям, которые были приняты в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1977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г. и сыграли решающую роль при определении места и задач гражданской обороны в новом 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МЕЖДУНАРОДНОМ ГУМАНИТАРНОМ ПРАВЕ</a:t>
            </a:r>
          </a:p>
        </p:txBody>
      </p:sp>
      <p:sp>
        <p:nvSpPr>
          <p:cNvPr id="11269" name="Прямоугольник 18"/>
          <p:cNvSpPr>
            <a:spLocks noChangeArrowheads="1"/>
          </p:cNvSpPr>
          <p:nvPr/>
        </p:nvSpPr>
        <p:spPr bwMode="auto">
          <a:xfrm>
            <a:off x="104775" y="5732463"/>
            <a:ext cx="50466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ЗАНЯТИЯ С ПЕРСОНАЛОМ ПОСТОЯННОГО СЕКРЕТАРИАТА МОГО (ФЕВРАЛЬ 2017 г.)</a:t>
            </a:r>
          </a:p>
        </p:txBody>
      </p:sp>
      <p:pic>
        <p:nvPicPr>
          <p:cNvPr id="1127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3333750"/>
            <a:ext cx="3773487" cy="2252663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pic>
        <p:nvPicPr>
          <p:cNvPr id="11271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333750"/>
            <a:ext cx="3386138" cy="2252663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pic>
        <p:nvPicPr>
          <p:cNvPr id="11272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25" y="3333750"/>
            <a:ext cx="3330575" cy="2252663"/>
          </a:xfrm>
          <a:prstGeom prst="rect">
            <a:avLst/>
          </a:prstGeom>
          <a:noFill/>
          <a:ln w="25400">
            <a:solidFill>
              <a:srgbClr val="EB8015"/>
            </a:solidFill>
            <a:miter lim="800000"/>
            <a:headEnd/>
            <a:tailEnd/>
          </a:ln>
        </p:spPr>
      </p:pic>
      <p:sp>
        <p:nvSpPr>
          <p:cNvPr id="11273" name="Прямоугольник 21"/>
          <p:cNvSpPr>
            <a:spLocks noChangeArrowheads="1"/>
          </p:cNvSpPr>
          <p:nvPr/>
        </p:nvSpPr>
        <p:spPr bwMode="auto">
          <a:xfrm>
            <a:off x="4800600" y="5654675"/>
            <a:ext cx="6959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МОГО</a:t>
            </a:r>
            <a:r>
              <a:rPr lang="ru-RU" alt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alt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ПРОВОДИТ ВСЕМИ ДОСТУПНЫМИ СПОСОБАМИ ПОЛИТИКУ ПРОПАГАНДЫ ЗНАНИЙ И РАЗВИТИЯ ТЕХНИЧЕСКИХ СРЕДСТВ ПО ПРОБЛЕМАМ ПРЕДОТВРАЩЕНИЯ, ГОТОВНОСТИ И ДЕЙСТВИЯМ В ПЕРИОД БЕДСТВИЙ</a:t>
            </a:r>
          </a:p>
        </p:txBody>
      </p:sp>
      <p:sp>
        <p:nvSpPr>
          <p:cNvPr id="17" name="Лента лицом вверх 16"/>
          <p:cNvSpPr/>
          <p:nvPr/>
        </p:nvSpPr>
        <p:spPr>
          <a:xfrm>
            <a:off x="3071813" y="69850"/>
            <a:ext cx="6769100" cy="684213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ИСТОРИЯ СОЗДАНИЯ МОГО</a:t>
            </a:r>
          </a:p>
        </p:txBody>
      </p:sp>
      <p:sp>
        <p:nvSpPr>
          <p:cNvPr id="11275" name="Прямоугольник 6"/>
          <p:cNvSpPr>
            <a:spLocks noChangeArrowheads="1"/>
          </p:cNvSpPr>
          <p:nvPr/>
        </p:nvSpPr>
        <p:spPr bwMode="auto">
          <a:xfrm>
            <a:off x="263525" y="2084388"/>
            <a:ext cx="5983288" cy="11080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Дополнительный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ПРОТОКОЛ №1 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касающийся защиты жертв международных вооруженных конфликтов</a:t>
            </a:r>
          </a:p>
        </p:txBody>
      </p:sp>
      <p:sp>
        <p:nvSpPr>
          <p:cNvPr id="11276" name="Прямоугольник 7"/>
          <p:cNvSpPr>
            <a:spLocks noChangeArrowheads="1"/>
          </p:cNvSpPr>
          <p:nvPr/>
        </p:nvSpPr>
        <p:spPr bwMode="auto">
          <a:xfrm>
            <a:off x="6334125" y="2084388"/>
            <a:ext cx="5857875" cy="1108075"/>
          </a:xfrm>
          <a:prstGeom prst="rect">
            <a:avLst/>
          </a:prstGeom>
          <a:solidFill>
            <a:srgbClr val="93E3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Дополнительный </a:t>
            </a:r>
            <a:r>
              <a:rPr lang="ru-RU" alt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ПРОТОКОЛ №2  </a:t>
            </a:r>
            <a:r>
              <a:rPr lang="ru-RU" alt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касающийся защиты жертв немеждународных вооруженных конфликтов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1" name="Номер слайда 5"/>
          <p:cNvSpPr txBox="1">
            <a:spLocks noGrp="1"/>
          </p:cNvSpPr>
          <p:nvPr/>
        </p:nvSpPr>
        <p:spPr bwMode="auto">
          <a:xfrm>
            <a:off x="11528425" y="6532563"/>
            <a:ext cx="4746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BD5B4B1D-FB73-4CA5-BC59-F68A0B4AD2ED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7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12292" name="Группа 13"/>
          <p:cNvGrpSpPr>
            <a:grpSpLocks/>
          </p:cNvGrpSpPr>
          <p:nvPr/>
        </p:nvGrpSpPr>
        <p:grpSpPr bwMode="auto">
          <a:xfrm>
            <a:off x="773113" y="1360488"/>
            <a:ext cx="3846512" cy="2284412"/>
            <a:chOff x="297606" y="1131590"/>
            <a:chExt cx="4274393" cy="288032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97606" y="1131590"/>
              <a:ext cx="4274393" cy="2880320"/>
            </a:xfrm>
            <a:prstGeom prst="rect">
              <a:avLst/>
            </a:prstGeom>
            <a:solidFill>
              <a:srgbClr val="FA6D1E"/>
            </a:solidFill>
            <a:ln>
              <a:solidFill>
                <a:srgbClr val="FA6D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1331364" y="1563938"/>
              <a:ext cx="2159248" cy="1871507"/>
            </a:xfrm>
            <a:prstGeom prst="triangle">
              <a:avLst>
                <a:gd name="adj" fmla="val 5026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2293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0675" y="1327150"/>
            <a:ext cx="2435225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4200" y="3930650"/>
            <a:ext cx="20415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113" y="3887788"/>
            <a:ext cx="3846512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3263" y="2133600"/>
            <a:ext cx="4371975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Лента лицом вверх 14"/>
          <p:cNvSpPr/>
          <p:nvPr/>
        </p:nvSpPr>
        <p:spPr>
          <a:xfrm>
            <a:off x="701675" y="80963"/>
            <a:ext cx="10801350" cy="982662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МЕЖДУНАРОДНЫЙ ОТЛИЧИТЕЛЬНЫЙ ЗНАК ГРАЖДАНСКОЙ ОБОРОНЫ</a:t>
            </a:r>
          </a:p>
        </p:txBody>
      </p:sp>
      <p:pic>
        <p:nvPicPr>
          <p:cNvPr id="12298" name="Рисунок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24950" y="1652588"/>
            <a:ext cx="20161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7" name="TextBox 10"/>
          <p:cNvSpPr txBox="1">
            <a:spLocks noChangeArrowheads="1"/>
          </p:cNvSpPr>
          <p:nvPr/>
        </p:nvSpPr>
        <p:spPr bwMode="auto">
          <a:xfrm>
            <a:off x="298450" y="1052513"/>
            <a:ext cx="11606213" cy="1631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rgbClr val="EB80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МЕЖДУНАРОДНАЯ ОРГАНИЗАЦИЯ ГРАЖДАНСКОЙ ОБОРОНЫ</a:t>
            </a:r>
          </a:p>
          <a:p>
            <a:pPr algn="just"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ЕДИНСТВЕННАЯ</a:t>
            </a: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lang="ru-RU" alt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МЕЖПРАВИТЕЛЬСТВЕННАЯ   ОРГАНИЗАЦИЯ</a:t>
            </a: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  КОТОРАЯ СПЕЦИАЛИЗИРУЕТСЯ </a:t>
            </a:r>
            <a:r>
              <a:rPr lang="ru-RU" alt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ОБЛАСТИ ГРАЖДАНСКОЙ ОБОРОНЫ</a:t>
            </a: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, ЗАЩИТЫ НАСЕЛЕНИЯ, МАТЕРИАЛЬНЫХ И КУЛЬТУРНЫХ ЦЕННОСТЕЙ НА МЕЖДУНАРОДНОМ УРОВНЕ</a:t>
            </a:r>
          </a:p>
        </p:txBody>
      </p:sp>
      <p:sp>
        <p:nvSpPr>
          <p:cNvPr id="13" name="Лента лицом вверх 12"/>
          <p:cNvSpPr/>
          <p:nvPr/>
        </p:nvSpPr>
        <p:spPr>
          <a:xfrm>
            <a:off x="695325" y="111125"/>
            <a:ext cx="10801350" cy="725488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D1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ПРЕДНАЗНАЧЕНИЕ, ЗАДАЧИ И СТРУКТУРА МОГО 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298450" y="2763838"/>
            <a:ext cx="11606213" cy="3970337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ЦЕЛИ: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объединение и представление на международном уровне национальных структур ГО (ГЗ) стран-членов;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содействие созданию и усилению структур ГО (ГЗ) в странах, где они еще не созданы;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предоставление технической и консультативной помощи, разработка учебных программ подготовки специалистов национальных структур ГО (ГЗ) стран-членов;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обеспечение обмена проблемными вопросами между странами-членами;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обобщение опыта управления действиями в чрезвычайных ситуациях для повышения эффективности международного взаимодействия в случае бедствий;</a:t>
            </a:r>
          </a:p>
          <a:p>
            <a:pPr algn="just">
              <a:buFontTx/>
              <a:buAutoNum type="arabicParenR"/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участие в распространении Международного гуманитарного права в части, касающейся защиты гражданского населения и оказания ему помощи.</a:t>
            </a:r>
          </a:p>
        </p:txBody>
      </p:sp>
      <p:sp>
        <p:nvSpPr>
          <p:cNvPr id="14342" name="Номер слайда 5"/>
          <p:cNvSpPr txBox="1">
            <a:spLocks noGrp="1"/>
          </p:cNvSpPr>
          <p:nvPr/>
        </p:nvSpPr>
        <p:spPr bwMode="auto">
          <a:xfrm>
            <a:off x="11784013" y="6502400"/>
            <a:ext cx="407987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0921730C-C543-4EDC-B0EE-31D23F51E270}" type="slidenum">
              <a:rPr kumimoji="1" lang="ru-RU" altLang="ru-RU" sz="16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pPr algn="ctr" eaLnBrk="1" hangingPunct="1"/>
              <a:t>8</a:t>
            </a:fld>
            <a:endParaRPr kumimoji="1" lang="ru-RU" altLang="ru-RU" sz="16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-11113" y="-19050"/>
            <a:ext cx="12226926" cy="6884988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26" tIns="35114" rIns="70226" bIns="35114" anchor="ctr"/>
          <a:lstStyle/>
          <a:p>
            <a:pPr eaLnBrk="1" hangingPunct="1"/>
            <a:endParaRPr lang="ru-RU" altLang="ru-RU" sz="1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5363" name="Номер слайда 5"/>
          <p:cNvSpPr txBox="1">
            <a:spLocks noGrp="1"/>
          </p:cNvSpPr>
          <p:nvPr/>
        </p:nvSpPr>
        <p:spPr bwMode="auto">
          <a:xfrm>
            <a:off x="11664950" y="6532563"/>
            <a:ext cx="5762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fld id="{64BA53FC-2DB6-4455-A986-4D7605799EC4}" type="slidenum">
              <a:rPr kumimoji="1" lang="ru-RU" alt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ctr" eaLnBrk="1" hangingPunct="1"/>
              <a:t>9</a:t>
            </a:fld>
            <a:endParaRPr kumimoji="1" lang="ru-RU" alt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118790" y="876300"/>
            <a:ext cx="11871325" cy="5611812"/>
            <a:chOff x="128588" y="868386"/>
            <a:chExt cx="11871325" cy="5612005"/>
          </a:xfrm>
          <a:solidFill>
            <a:srgbClr val="FFE593"/>
          </a:solidFill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9283700" y="5091281"/>
              <a:ext cx="2716213" cy="1389110"/>
            </a:xfrm>
            <a:prstGeom prst="roundRect">
              <a:avLst/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4152900" y="5073818"/>
              <a:ext cx="1954213" cy="1406573"/>
            </a:xfrm>
            <a:prstGeom prst="roundRect">
              <a:avLst/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2128838" y="5073818"/>
              <a:ext cx="1951037" cy="1406573"/>
            </a:xfrm>
            <a:prstGeom prst="roundRect">
              <a:avLst/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128588" y="5073818"/>
              <a:ext cx="1935162" cy="1406573"/>
            </a:xfrm>
            <a:prstGeom prst="roundRect">
              <a:avLst/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6272213" y="5097631"/>
              <a:ext cx="2897187" cy="1382760"/>
            </a:xfrm>
            <a:prstGeom prst="roundRect">
              <a:avLst/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152400" y="876323"/>
              <a:ext cx="2832100" cy="1387523"/>
            </a:xfrm>
            <a:prstGeom prst="round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142875" y="2440065"/>
              <a:ext cx="2841625" cy="109541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3065463" y="876323"/>
              <a:ext cx="2360612" cy="1162090"/>
            </a:xfrm>
            <a:prstGeom prst="round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142875" y="3772023"/>
              <a:ext cx="2841625" cy="109700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5551488" y="876323"/>
              <a:ext cx="2414587" cy="1174790"/>
            </a:xfrm>
            <a:prstGeom prst="round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053388" y="868386"/>
              <a:ext cx="2224087" cy="1170027"/>
            </a:xfrm>
            <a:prstGeom prst="round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10364788" y="873148"/>
              <a:ext cx="1635125" cy="1317670"/>
            </a:xfrm>
            <a:prstGeom prst="round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167813" y="2271784"/>
              <a:ext cx="2832100" cy="110493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167813" y="3457687"/>
              <a:ext cx="2832100" cy="139069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250"/>
            </a:p>
          </p:txBody>
        </p:sp>
        <p:sp>
          <p:nvSpPr>
            <p:cNvPr id="15394" name="Прямоугольник 11"/>
            <p:cNvSpPr>
              <a:spLocks noChangeArrowheads="1"/>
            </p:cNvSpPr>
            <p:nvPr/>
          </p:nvSpPr>
          <p:spPr bwMode="auto">
            <a:xfrm>
              <a:off x="436266" y="1054194"/>
              <a:ext cx="2403315" cy="1092645"/>
            </a:xfrm>
            <a:prstGeom prst="rect">
              <a:avLst/>
            </a:prstGeom>
            <a:solidFill>
              <a:srgbClr val="93E3FF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установление и поддержание сотрудничества между национальными структурами ГО (ГЗ), на которые возложены задачи ГО</a:t>
              </a:r>
            </a:p>
          </p:txBody>
        </p:sp>
        <p:sp>
          <p:nvSpPr>
            <p:cNvPr id="15395" name="Прямоугольник 12"/>
            <p:cNvSpPr>
              <a:spLocks noChangeArrowheads="1"/>
            </p:cNvSpPr>
            <p:nvPr/>
          </p:nvSpPr>
          <p:spPr bwMode="auto">
            <a:xfrm>
              <a:off x="3170312" y="1017427"/>
              <a:ext cx="2150914" cy="892583"/>
            </a:xfrm>
            <a:prstGeom prst="rect">
              <a:avLst/>
            </a:prstGeom>
            <a:solidFill>
              <a:srgbClr val="93E3FF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содействие созданию и расширению организации ГО в тех странах, где такой организации нет</a:t>
              </a:r>
            </a:p>
          </p:txBody>
        </p:sp>
        <p:sp>
          <p:nvSpPr>
            <p:cNvPr id="15396" name="Прямоугольник 13"/>
            <p:cNvSpPr>
              <a:spLocks noChangeArrowheads="1"/>
            </p:cNvSpPr>
            <p:nvPr/>
          </p:nvSpPr>
          <p:spPr bwMode="auto">
            <a:xfrm>
              <a:off x="5678661" y="1037886"/>
              <a:ext cx="2160240" cy="892583"/>
            </a:xfrm>
            <a:prstGeom prst="rect">
              <a:avLst/>
            </a:prstGeom>
            <a:solidFill>
              <a:srgbClr val="93E3FF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поощрение и обеспечение обмена информацией, опытом, сотрудниками и экспертами в области ГО</a:t>
              </a:r>
            </a:p>
          </p:txBody>
        </p:sp>
        <p:sp>
          <p:nvSpPr>
            <p:cNvPr id="15397" name="Прямоугольник 14"/>
            <p:cNvSpPr>
              <a:spLocks noChangeArrowheads="1"/>
            </p:cNvSpPr>
            <p:nvPr/>
          </p:nvSpPr>
          <p:spPr bwMode="auto">
            <a:xfrm>
              <a:off x="8153814" y="1007108"/>
              <a:ext cx="2088232" cy="892583"/>
            </a:xfrm>
            <a:prstGeom prst="rect">
              <a:avLst/>
            </a:prstGeom>
            <a:solidFill>
              <a:srgbClr val="93E3FF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оказание по просьбе стран-членов необходимого технического содействия</a:t>
              </a:r>
            </a:p>
          </p:txBody>
        </p:sp>
        <p:sp>
          <p:nvSpPr>
            <p:cNvPr id="15398" name="Прямоугольник 15"/>
            <p:cNvSpPr>
              <a:spLocks noChangeArrowheads="1"/>
            </p:cNvSpPr>
            <p:nvPr/>
          </p:nvSpPr>
          <p:spPr bwMode="auto">
            <a:xfrm>
              <a:off x="9336360" y="2501076"/>
              <a:ext cx="2420397" cy="6925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сбор и предоставление информации по вопросу о принципах защиты и действий</a:t>
              </a:r>
            </a:p>
          </p:txBody>
        </p:sp>
        <p:sp>
          <p:nvSpPr>
            <p:cNvPr id="15399" name="Прямоугольник 16"/>
            <p:cNvSpPr>
              <a:spLocks noChangeArrowheads="1"/>
            </p:cNvSpPr>
            <p:nvPr/>
          </p:nvSpPr>
          <p:spPr bwMode="auto">
            <a:xfrm>
              <a:off x="10468286" y="985660"/>
              <a:ext cx="1428127" cy="1092645"/>
            </a:xfrm>
            <a:prstGeom prst="rect">
              <a:avLst/>
            </a:prstGeom>
            <a:solidFill>
              <a:srgbClr val="93E3FF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создание и поддержание необходимых технических служб</a:t>
              </a:r>
            </a:p>
          </p:txBody>
        </p:sp>
        <p:sp>
          <p:nvSpPr>
            <p:cNvPr id="15400" name="Прямоугольник 17"/>
            <p:cNvSpPr>
              <a:spLocks noChangeArrowheads="1"/>
            </p:cNvSpPr>
            <p:nvPr/>
          </p:nvSpPr>
          <p:spPr bwMode="auto">
            <a:xfrm>
              <a:off x="9283700" y="3772023"/>
              <a:ext cx="2572940" cy="89258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сбор и распространение отчетов исследований, научных работ и специальных документов в области ГО</a:t>
              </a:r>
            </a:p>
          </p:txBody>
        </p:sp>
        <p:sp>
          <p:nvSpPr>
            <p:cNvPr id="15401" name="Прямоугольник 18"/>
            <p:cNvSpPr>
              <a:spLocks noChangeArrowheads="1"/>
            </p:cNvSpPr>
            <p:nvPr/>
          </p:nvSpPr>
          <p:spPr bwMode="auto">
            <a:xfrm>
              <a:off x="9501872" y="5396326"/>
              <a:ext cx="2279867" cy="892583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сбор и предоставление информации о современном оборудовании и материалов, в области ГО</a:t>
              </a:r>
            </a:p>
          </p:txBody>
        </p:sp>
        <p:sp>
          <p:nvSpPr>
            <p:cNvPr id="15402" name="Прямоугольник 19"/>
            <p:cNvSpPr>
              <a:spLocks noChangeArrowheads="1"/>
            </p:cNvSpPr>
            <p:nvPr/>
          </p:nvSpPr>
          <p:spPr bwMode="auto">
            <a:xfrm>
              <a:off x="6434505" y="5373498"/>
              <a:ext cx="2602236" cy="892583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содействие странам-членам в формировании среди населения сознательного общественного мнения в области ГО</a:t>
              </a:r>
              <a:r>
                <a:rPr lang="ru-RU" altLang="ru-RU" sz="125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 </a:t>
              </a:r>
            </a:p>
          </p:txBody>
        </p:sp>
        <p:sp>
          <p:nvSpPr>
            <p:cNvPr id="15403" name="Прямоугольник 20"/>
            <p:cNvSpPr>
              <a:spLocks noChangeArrowheads="1"/>
            </p:cNvSpPr>
            <p:nvPr/>
          </p:nvSpPr>
          <p:spPr bwMode="auto">
            <a:xfrm>
              <a:off x="4267774" y="5453926"/>
              <a:ext cx="1728192" cy="692521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изучение и участие в обмене знаниями и опытом в области ГО</a:t>
              </a:r>
            </a:p>
          </p:txBody>
        </p:sp>
        <p:sp>
          <p:nvSpPr>
            <p:cNvPr id="15404" name="Прямоугольник 21"/>
            <p:cNvSpPr>
              <a:spLocks noChangeArrowheads="1"/>
            </p:cNvSpPr>
            <p:nvPr/>
          </p:nvSpPr>
          <p:spPr bwMode="auto">
            <a:xfrm>
              <a:off x="2286031" y="5353895"/>
              <a:ext cx="1721735" cy="892583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организация взаимодействия при крупномасштабных ЧС</a:t>
              </a:r>
            </a:p>
          </p:txBody>
        </p:sp>
        <p:sp>
          <p:nvSpPr>
            <p:cNvPr id="15405" name="Прямоугольник 22"/>
            <p:cNvSpPr>
              <a:spLocks noChangeArrowheads="1"/>
            </p:cNvSpPr>
            <p:nvPr/>
          </p:nvSpPr>
          <p:spPr bwMode="auto">
            <a:xfrm>
              <a:off x="194930" y="5453927"/>
              <a:ext cx="1824165" cy="692521"/>
            </a:xfrm>
            <a:prstGeom prst="rect">
              <a:avLst/>
            </a:prstGeom>
            <a:solidFill>
              <a:srgbClr val="66FF66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изучение и распространение знаний в области ГО</a:t>
              </a:r>
            </a:p>
          </p:txBody>
        </p:sp>
        <p:sp>
          <p:nvSpPr>
            <p:cNvPr id="15406" name="Прямоугольник 23"/>
            <p:cNvSpPr>
              <a:spLocks noChangeArrowheads="1"/>
            </p:cNvSpPr>
            <p:nvPr/>
          </p:nvSpPr>
          <p:spPr bwMode="auto">
            <a:xfrm>
              <a:off x="346746" y="4119995"/>
              <a:ext cx="2333065" cy="4924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содействие научным исследованиям  в области ГО</a:t>
              </a:r>
            </a:p>
          </p:txBody>
        </p:sp>
        <p:sp>
          <p:nvSpPr>
            <p:cNvPr id="15407" name="Прямоугольник 24"/>
            <p:cNvSpPr>
              <a:spLocks noChangeArrowheads="1"/>
            </p:cNvSpPr>
            <p:nvPr/>
          </p:nvSpPr>
          <p:spPr bwMode="auto">
            <a:xfrm>
              <a:off x="265213" y="2684201"/>
              <a:ext cx="2606474" cy="6925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4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7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установление и поддержание эффективного сотрудничества в </a:t>
              </a:r>
            </a:p>
            <a:p>
              <a:pPr algn="ctr">
                <a:spcBef>
                  <a:spcPct val="0"/>
                </a:spcBef>
                <a:buFontTx/>
                <a:buNone/>
                <a:defRPr/>
              </a:pPr>
              <a:r>
                <a:rPr lang="ru-RU" altLang="ru-RU" sz="1300" b="1" dirty="0" smtClean="0">
                  <a:latin typeface="Calibri" pitchFamily="34" charset="0"/>
                  <a:ea typeface="Calibri" pitchFamily="34" charset="0"/>
                  <a:cs typeface="Calibri" pitchFamily="34" charset="0"/>
                </a:rPr>
                <a:t>области ГО </a:t>
              </a:r>
            </a:p>
          </p:txBody>
        </p:sp>
      </p:grpSp>
      <p:grpSp>
        <p:nvGrpSpPr>
          <p:cNvPr id="15365" name="Группа 3"/>
          <p:cNvGrpSpPr>
            <a:grpSpLocks/>
          </p:cNvGrpSpPr>
          <p:nvPr/>
        </p:nvGrpSpPr>
        <p:grpSpPr bwMode="auto">
          <a:xfrm>
            <a:off x="5118100" y="2700338"/>
            <a:ext cx="1895475" cy="1838325"/>
            <a:chOff x="4912898" y="2469368"/>
            <a:chExt cx="2366518" cy="2112414"/>
          </a:xfrm>
        </p:grpSpPr>
        <p:sp>
          <p:nvSpPr>
            <p:cNvPr id="10" name="Овал 9"/>
            <p:cNvSpPr/>
            <p:nvPr/>
          </p:nvSpPr>
          <p:spPr bwMode="auto">
            <a:xfrm>
              <a:off x="4912898" y="2469368"/>
              <a:ext cx="2366518" cy="2112414"/>
            </a:xfrm>
            <a:prstGeom prst="ellipse">
              <a:avLst/>
            </a:prstGeom>
            <a:solidFill>
              <a:srgbClr val="FA6D1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 bwMode="auto">
            <a:xfrm>
              <a:off x="5257767" y="2624424"/>
              <a:ext cx="1676779" cy="1399156"/>
            </a:xfrm>
            <a:prstGeom prst="triangl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sp>
        <p:nvSpPr>
          <p:cNvPr id="53" name="Лента лицом вверх 52"/>
          <p:cNvSpPr/>
          <p:nvPr/>
        </p:nvSpPr>
        <p:spPr>
          <a:xfrm>
            <a:off x="2922588" y="188913"/>
            <a:ext cx="6680200" cy="565150"/>
          </a:xfrm>
          <a:prstGeom prst="ribbon2">
            <a:avLst>
              <a:gd name="adj1" fmla="val 16667"/>
              <a:gd name="adj2" fmla="val 69757"/>
            </a:avLst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ФУНКЦИИ МОГО </a:t>
            </a:r>
          </a:p>
        </p:txBody>
      </p:sp>
      <p:sp>
        <p:nvSpPr>
          <p:cNvPr id="55" name="Левая фигурная скобка 54"/>
          <p:cNvSpPr/>
          <p:nvPr/>
        </p:nvSpPr>
        <p:spPr>
          <a:xfrm>
            <a:off x="4222750" y="2555875"/>
            <a:ext cx="528638" cy="2063750"/>
          </a:xfrm>
          <a:prstGeom prst="leftBrace">
            <a:avLst>
              <a:gd name="adj1" fmla="val 39255"/>
              <a:gd name="adj2" fmla="val 48906"/>
            </a:avLst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Левая фигурная скобка 57"/>
          <p:cNvSpPr/>
          <p:nvPr/>
        </p:nvSpPr>
        <p:spPr>
          <a:xfrm flipH="1">
            <a:off x="7462838" y="2555875"/>
            <a:ext cx="527050" cy="2063750"/>
          </a:xfrm>
          <a:prstGeom prst="leftBrace">
            <a:avLst>
              <a:gd name="adj1" fmla="val 39255"/>
              <a:gd name="adj2" fmla="val 49697"/>
            </a:avLst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6127</TotalTime>
  <Words>972</Words>
  <Application>Microsoft Office PowerPoint</Application>
  <PresentationFormat>Произвольный</PresentationFormat>
  <Paragraphs>127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Calibri</vt:lpstr>
      <vt:lpstr>Garamond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ДГЗ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Степин</dc:creator>
  <cp:lastModifiedBy>Пользователь Windows</cp:lastModifiedBy>
  <cp:revision>504</cp:revision>
  <cp:lastPrinted>2017-01-23T11:30:42Z</cp:lastPrinted>
  <dcterms:created xsi:type="dcterms:W3CDTF">2004-11-16T08:56:06Z</dcterms:created>
  <dcterms:modified xsi:type="dcterms:W3CDTF">2020-02-28T06:45:59Z</dcterms:modified>
</cp:coreProperties>
</file>